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78" r:id="rId3"/>
    <p:sldId id="279" r:id="rId4"/>
    <p:sldId id="280" r:id="rId5"/>
    <p:sldId id="282" r:id="rId6"/>
    <p:sldId id="281" r:id="rId7"/>
    <p:sldId id="259" r:id="rId8"/>
    <p:sldId id="262" r:id="rId9"/>
    <p:sldId id="283" r:id="rId10"/>
    <p:sldId id="258" r:id="rId11"/>
    <p:sldId id="26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EA8B028-B560-4528-BED1-33998A22C086}">
          <p14:sldIdLst>
            <p14:sldId id="256"/>
          </p14:sldIdLst>
        </p14:section>
        <p14:section name="what are pairwise interactions" id="{7439F236-00C0-480B-9443-EC6A83B240F7}">
          <p14:sldIdLst>
            <p14:sldId id="278"/>
          </p14:sldIdLst>
        </p14:section>
        <p14:section name="SPIs in comp neuro" id="{F7F769CC-EB1A-44BF-B471-5A76E73D9C49}">
          <p14:sldIdLst>
            <p14:sldId id="279"/>
            <p14:sldId id="280"/>
            <p14:sldId id="282"/>
            <p14:sldId id="281"/>
          </p14:sldIdLst>
        </p14:section>
        <p14:section name="introducing pyspi" id="{E4979384-87D6-4999-891A-C2AAB592A68B}">
          <p14:sldIdLst>
            <p14:sldId id="259"/>
            <p14:sldId id="262"/>
            <p14:sldId id="283"/>
            <p14:sldId id="258"/>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F2F5"/>
    <a:srgbClr val="3087DA"/>
    <a:srgbClr val="C531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CAC2AE-8B76-4135-BC2D-AA85E29E8A8F}" v="22" dt="2022-07-15T03:46:55.1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7944" autoAdjust="0"/>
  </p:normalViewPr>
  <p:slideViewPr>
    <p:cSldViewPr snapToGrid="0">
      <p:cViewPr varScale="1">
        <p:scale>
          <a:sx n="49" d="100"/>
          <a:sy n="49" d="100"/>
        </p:scale>
        <p:origin x="122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074A04-911E-455D-A555-9B0B6DB6BF06}" type="datetimeFigureOut">
              <a:rPr lang="en-AU" smtClean="0"/>
              <a:t>15/07/2022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CBD807-0053-493F-867C-4F641F888DD6}" type="slidenum">
              <a:rPr lang="en-AU" smtClean="0"/>
              <a:t>‹#›</a:t>
            </a:fld>
            <a:endParaRPr lang="en-AU"/>
          </a:p>
        </p:txBody>
      </p:sp>
    </p:spTree>
    <p:extLst>
      <p:ext uri="{BB962C8B-B14F-4D97-AF65-F5344CB8AC3E}">
        <p14:creationId xmlns:p14="http://schemas.microsoft.com/office/powerpoint/2010/main" val="2703176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I’m Annie Bryant, a PhD student in the Dynamics and Neural Systems lab at the University of Sydney. So far today, we’ve heard about two tools for highly comparative analysis of univariate time-series, and now we're going to switch gears a bit and take things to the next dimension with pairwise time-series analysis. I’ll be presenting on behalf of Oliver Cliff, who wrote the </a:t>
            </a:r>
            <a:r>
              <a:rPr lang="en-US" dirty="0" err="1"/>
              <a:t>pyspi</a:t>
            </a:r>
            <a:r>
              <a:rPr lang="en-US" dirty="0"/>
              <a:t> package to analyze pairwise interactions in multivariate time series.</a:t>
            </a:r>
          </a:p>
          <a:p>
            <a:endParaRPr lang="en-AU" dirty="0"/>
          </a:p>
        </p:txBody>
      </p:sp>
      <p:sp>
        <p:nvSpPr>
          <p:cNvPr id="4" name="Slide Number Placeholder 3"/>
          <p:cNvSpPr>
            <a:spLocks noGrp="1"/>
          </p:cNvSpPr>
          <p:nvPr>
            <p:ph type="sldNum" sz="quarter" idx="5"/>
          </p:nvPr>
        </p:nvSpPr>
        <p:spPr/>
        <p:txBody>
          <a:bodyPr/>
          <a:lstStyle/>
          <a:p>
            <a:fld id="{8BCBD807-0053-493F-867C-4F641F888DD6}" type="slidenum">
              <a:rPr lang="en-AU" smtClean="0"/>
              <a:t>1</a:t>
            </a:fld>
            <a:endParaRPr lang="en-AU"/>
          </a:p>
        </p:txBody>
      </p:sp>
    </p:spTree>
    <p:extLst>
      <p:ext uri="{BB962C8B-B14F-4D97-AF65-F5344CB8AC3E}">
        <p14:creationId xmlns:p14="http://schemas.microsoft.com/office/powerpoint/2010/main" val="2136202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working with Oliver on a couple of ways to improve the accessibility and user friendliness of </a:t>
            </a:r>
            <a:r>
              <a:rPr lang="en-US" dirty="0" err="1"/>
              <a:t>pyspi</a:t>
            </a:r>
            <a:r>
              <a:rPr lang="en-US" dirty="0"/>
              <a:t>, one of which is a parallelized version of </a:t>
            </a:r>
            <a:r>
              <a:rPr lang="en-US" dirty="0" err="1"/>
              <a:t>pyspi</a:t>
            </a:r>
            <a:r>
              <a:rPr lang="en-US" dirty="0"/>
              <a:t> designed to run on a high-performance computing cluster. This has its own repo called </a:t>
            </a:r>
            <a:r>
              <a:rPr lang="en-US" dirty="0" err="1"/>
              <a:t>pyspi</a:t>
            </a:r>
            <a:r>
              <a:rPr lang="en-US" dirty="0"/>
              <a:t>-distribute which can be found at the link included here, and is designed for users who want to scale up to </a:t>
            </a:r>
            <a:r>
              <a:rPr lang="en-US" dirty="0" err="1"/>
              <a:t>analyse</a:t>
            </a:r>
            <a:r>
              <a:rPr lang="en-US" dirty="0"/>
              <a:t> a large number of multivariate time-series datasets.  We won’t go through this explicitly in the demo, but please feel free to flag me down during the last hour of the tutorial if you’re interested in learning more then.</a:t>
            </a:r>
          </a:p>
          <a:p>
            <a:endParaRPr lang="en-US" dirty="0"/>
          </a:p>
          <a:p>
            <a:r>
              <a:rPr lang="en-US" dirty="0"/>
              <a:t>[click] The second way we’re expanding accessibility is by interfacing with R using the reticulate package from </a:t>
            </a:r>
            <a:r>
              <a:rPr lang="en-US" dirty="0" err="1"/>
              <a:t>Rstudio</a:t>
            </a:r>
            <a:r>
              <a:rPr lang="en-US" dirty="0"/>
              <a:t>. I’m an R gal through and through and prefer to do all my data wrangling and visualization within R’s </a:t>
            </a:r>
            <a:r>
              <a:rPr lang="en-US" dirty="0" err="1"/>
              <a:t>tidyverse</a:t>
            </a:r>
            <a:r>
              <a:rPr lang="en-US" dirty="0"/>
              <a:t>, so I have included some code in the demo for porting the </a:t>
            </a:r>
            <a:r>
              <a:rPr lang="en-US" dirty="0" err="1"/>
              <a:t>pyspi</a:t>
            </a:r>
            <a:r>
              <a:rPr lang="en-US" dirty="0"/>
              <a:t> results to R. We can go through this if time allows, otherwise this is also something you can chat to me about in the final hour.</a:t>
            </a:r>
            <a:endParaRPr lang="en-AU" dirty="0"/>
          </a:p>
        </p:txBody>
      </p:sp>
      <p:sp>
        <p:nvSpPr>
          <p:cNvPr id="4" name="Slide Number Placeholder 3"/>
          <p:cNvSpPr>
            <a:spLocks noGrp="1"/>
          </p:cNvSpPr>
          <p:nvPr>
            <p:ph type="sldNum" sz="quarter" idx="5"/>
          </p:nvPr>
        </p:nvSpPr>
        <p:spPr/>
        <p:txBody>
          <a:bodyPr/>
          <a:lstStyle/>
          <a:p>
            <a:fld id="{8BCBD807-0053-493F-867C-4F641F888DD6}" type="slidenum">
              <a:rPr lang="en-AU" smtClean="0"/>
              <a:t>10</a:t>
            </a:fld>
            <a:endParaRPr lang="en-AU"/>
          </a:p>
        </p:txBody>
      </p:sp>
    </p:spTree>
    <p:extLst>
      <p:ext uri="{BB962C8B-B14F-4D97-AF65-F5344CB8AC3E}">
        <p14:creationId xmlns:p14="http://schemas.microsoft.com/office/powerpoint/2010/main" val="2490708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 that, I’d like to shout out Oliver who wrote </a:t>
            </a:r>
            <a:r>
              <a:rPr lang="en-US" dirty="0" err="1"/>
              <a:t>pyspi</a:t>
            </a:r>
            <a:r>
              <a:rPr lang="en-US" dirty="0"/>
              <a:t> but couldn’t be here today, as well as Ben for being a super supervisor to our whole group. If time allows, I’ll happily answer questions, otherwise happy to chat during the coding demo and subsequent data exploration hour.</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11</a:t>
            </a:fld>
            <a:endParaRPr lang="en-AU"/>
          </a:p>
        </p:txBody>
      </p:sp>
    </p:spTree>
    <p:extLst>
      <p:ext uri="{BB962C8B-B14F-4D97-AF65-F5344CB8AC3E}">
        <p14:creationId xmlns:p14="http://schemas.microsoft.com/office/powerpoint/2010/main" val="3398155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it would be helpful to get us all on the same page about what pairwise interactions are. If you have a network of two or more nodes where each node has its own measured time series,</a:t>
            </a:r>
          </a:p>
          <a:p>
            <a:r>
              <a:rPr lang="en-US" dirty="0"/>
              <a:t>[</a:t>
            </a:r>
            <a:r>
              <a:rPr lang="en-US" b="1" dirty="0"/>
              <a:t>click</a:t>
            </a:r>
            <a:r>
              <a:rPr lang="en-US" dirty="0"/>
              <a:t>] you can derive various statistical properties about how any two time series relate to each other.</a:t>
            </a:r>
          </a:p>
          <a:p>
            <a:r>
              <a:rPr lang="en-US" dirty="0"/>
              <a:t>[</a:t>
            </a:r>
            <a:r>
              <a:rPr lang="en-US" b="1" dirty="0"/>
              <a:t>click</a:t>
            </a:r>
            <a:r>
              <a:rPr lang="en-US" dirty="0"/>
              <a:t>] Pairwise interactions are used across diverse disciplines, including</a:t>
            </a:r>
          </a:p>
          <a:p>
            <a:r>
              <a:rPr lang="en-US" dirty="0"/>
              <a:t>[</a:t>
            </a:r>
            <a:r>
              <a:rPr lang="en-US" b="1" dirty="0"/>
              <a:t>click</a:t>
            </a:r>
            <a:r>
              <a:rPr lang="en-US" dirty="0"/>
              <a:t>] Neuroscience, with connectivity measures between regions or voxels; </a:t>
            </a:r>
          </a:p>
          <a:p>
            <a:r>
              <a:rPr lang="en-US" dirty="0"/>
              <a:t>[</a:t>
            </a:r>
            <a:r>
              <a:rPr lang="en-US" b="1" dirty="0"/>
              <a:t>click</a:t>
            </a:r>
            <a:r>
              <a:rPr lang="en-US" b="0" dirty="0"/>
              <a:t>] Econometrics, where you can examine the interactions between assets; and</a:t>
            </a:r>
          </a:p>
          <a:p>
            <a:r>
              <a:rPr lang="en-US" b="0" dirty="0"/>
              <a:t>[</a:t>
            </a:r>
            <a:r>
              <a:rPr lang="en-US" b="1" dirty="0"/>
              <a:t>click</a:t>
            </a:r>
            <a:r>
              <a:rPr lang="en-US" b="0" dirty="0"/>
              <a:t>] Biology, where you can study interactions between a leader and a follower in collective motion like bird flight formations.</a:t>
            </a:r>
          </a:p>
          <a:p>
            <a:r>
              <a:rPr lang="en-US" b="0" dirty="0"/>
              <a:t>[</a:t>
            </a:r>
            <a:r>
              <a:rPr lang="en-US" b="1" dirty="0"/>
              <a:t>click</a:t>
            </a:r>
            <a:r>
              <a:rPr lang="en-US" b="0" dirty="0"/>
              <a:t>] To sum it up, pairwise interactions are pretty much everywhere.</a:t>
            </a:r>
            <a:endParaRPr lang="en-AU" dirty="0"/>
          </a:p>
        </p:txBody>
      </p:sp>
      <p:sp>
        <p:nvSpPr>
          <p:cNvPr id="4" name="Slide Number Placeholder 3"/>
          <p:cNvSpPr>
            <a:spLocks noGrp="1"/>
          </p:cNvSpPr>
          <p:nvPr>
            <p:ph type="sldNum" sz="quarter" idx="5"/>
          </p:nvPr>
        </p:nvSpPr>
        <p:spPr/>
        <p:txBody>
          <a:bodyPr/>
          <a:lstStyle/>
          <a:p>
            <a:fld id="{8BCBD807-0053-493F-867C-4F641F888DD6}" type="slidenum">
              <a:rPr lang="en-AU" smtClean="0"/>
              <a:t>2</a:t>
            </a:fld>
            <a:endParaRPr lang="en-AU"/>
          </a:p>
        </p:txBody>
      </p:sp>
    </p:spTree>
    <p:extLst>
      <p:ext uri="{BB962C8B-B14F-4D97-AF65-F5344CB8AC3E}">
        <p14:creationId xmlns:p14="http://schemas.microsoft.com/office/powerpoint/2010/main" val="2885526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pairwise analysis is already very much present in computational neuroscience. Typically, it’s done using functional magnetic resonance imaging or fMRI time-series, where you might examine the amount of blood flowing through each region over time as a proxy for neural activity.</a:t>
            </a:r>
          </a:p>
          <a:p>
            <a:r>
              <a:rPr lang="en-AU" dirty="0"/>
              <a:t>[</a:t>
            </a:r>
            <a:r>
              <a:rPr lang="en-AU" b="1" dirty="0"/>
              <a:t>click</a:t>
            </a:r>
            <a:r>
              <a:rPr lang="en-AU" dirty="0"/>
              <a:t>] So generally, you might combine the time-series from two regions, here showing the inferior parietal cortex in blue and the middle frontal cortex in red;</a:t>
            </a:r>
          </a:p>
          <a:p>
            <a:r>
              <a:rPr lang="en-AU" dirty="0"/>
              <a:t>[</a:t>
            </a:r>
            <a:r>
              <a:rPr lang="en-AU" b="1" dirty="0"/>
              <a:t>click</a:t>
            </a:r>
            <a:r>
              <a:rPr lang="en-AU" dirty="0"/>
              <a:t>] Then you calculate the Pearson correlation coefficient for the fMRI signal values at each time point between the two regions; and</a:t>
            </a:r>
          </a:p>
          <a:p>
            <a:r>
              <a:rPr lang="en-AU" dirty="0"/>
              <a:t>[</a:t>
            </a:r>
            <a:r>
              <a:rPr lang="en-AU" b="1" dirty="0"/>
              <a:t>click</a:t>
            </a:r>
            <a:r>
              <a:rPr lang="en-AU" dirty="0"/>
              <a:t>] After doing this for every combination of regions, you construct a correlation matrix,</a:t>
            </a:r>
            <a:r>
              <a:rPr lang="en-US" dirty="0"/>
              <a:t> which forms the basis for generating a functional connectivity network.</a:t>
            </a:r>
            <a:endParaRPr lang="en-AU" dirty="0"/>
          </a:p>
        </p:txBody>
      </p:sp>
      <p:sp>
        <p:nvSpPr>
          <p:cNvPr id="4" name="Slide Number Placeholder 3"/>
          <p:cNvSpPr>
            <a:spLocks noGrp="1"/>
          </p:cNvSpPr>
          <p:nvPr>
            <p:ph type="sldNum" sz="quarter" idx="5"/>
          </p:nvPr>
        </p:nvSpPr>
        <p:spPr/>
        <p:txBody>
          <a:bodyPr/>
          <a:lstStyle/>
          <a:p>
            <a:fld id="{8BCBD807-0053-493F-867C-4F641F888DD6}" type="slidenum">
              <a:rPr lang="en-AU" smtClean="0"/>
              <a:t>3</a:t>
            </a:fld>
            <a:endParaRPr lang="en-AU"/>
          </a:p>
        </p:txBody>
      </p:sp>
    </p:spTree>
    <p:extLst>
      <p:ext uri="{BB962C8B-B14F-4D97-AF65-F5344CB8AC3E}">
        <p14:creationId xmlns:p14="http://schemas.microsoft.com/office/powerpoint/2010/main" val="2748445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Pearson correlation-based functional connectivity networks undoubtedly afford great insight into how pairs of regions interact to form a functional network, but this is just one of many ways to quantify the relationship between two time-series. Which begs the question, what else is out there that might be missing from computational neuroscience? What interdisciplinary properties from domains like information theory and causal inference could be tapped to expand our understanding of functional connectivity?</a:t>
            </a:r>
          </a:p>
          <a:p>
            <a:r>
              <a:rPr lang="en-US" dirty="0"/>
              <a:t>[</a:t>
            </a:r>
            <a:r>
              <a:rPr lang="en-US" b="1" dirty="0"/>
              <a:t>click</a:t>
            </a:r>
            <a:r>
              <a:rPr lang="en-US" dirty="0"/>
              <a:t>] with that in mind, Oliver and collaborators developed </a:t>
            </a:r>
            <a:r>
              <a:rPr lang="en-US" i="0" dirty="0" err="1"/>
              <a:t>pyspi</a:t>
            </a:r>
            <a:r>
              <a:rPr lang="en-US" i="0" dirty="0"/>
              <a:t>, which contains a comprehensive library of 249 statistical pairwise interactions (SPIs) derived from multiple disciplines of research.</a:t>
            </a:r>
            <a:endParaRPr lang="en-AU" dirty="0"/>
          </a:p>
        </p:txBody>
      </p:sp>
      <p:sp>
        <p:nvSpPr>
          <p:cNvPr id="4" name="Slide Number Placeholder 3"/>
          <p:cNvSpPr>
            <a:spLocks noGrp="1"/>
          </p:cNvSpPr>
          <p:nvPr>
            <p:ph type="sldNum" sz="quarter" idx="5"/>
          </p:nvPr>
        </p:nvSpPr>
        <p:spPr/>
        <p:txBody>
          <a:bodyPr/>
          <a:lstStyle/>
          <a:p>
            <a:fld id="{8BCBD807-0053-493F-867C-4F641F888DD6}" type="slidenum">
              <a:rPr lang="en-AU" smtClean="0"/>
              <a:t>4</a:t>
            </a:fld>
            <a:endParaRPr lang="en-AU"/>
          </a:p>
        </p:txBody>
      </p:sp>
    </p:spTree>
    <p:extLst>
      <p:ext uri="{BB962C8B-B14F-4D97-AF65-F5344CB8AC3E}">
        <p14:creationId xmlns:p14="http://schemas.microsoft.com/office/powerpoint/2010/main" val="1168332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Pyspi</a:t>
            </a:r>
            <a:r>
              <a:rPr lang="en-US" dirty="0"/>
              <a:t> is an open-source python package for highly comparative multivariate time-series analysis.</a:t>
            </a:r>
          </a:p>
          <a:p>
            <a:r>
              <a:rPr lang="en-AU" dirty="0"/>
              <a:t>[</a:t>
            </a:r>
            <a:r>
              <a:rPr lang="en-AU" b="1" dirty="0"/>
              <a:t>click</a:t>
            </a:r>
            <a:r>
              <a:rPr lang="en-AU" dirty="0"/>
              <a:t>] As an overview of the </a:t>
            </a:r>
            <a:r>
              <a:rPr lang="en-AU" dirty="0" err="1"/>
              <a:t>pyspi</a:t>
            </a:r>
            <a:r>
              <a:rPr lang="en-AU" dirty="0"/>
              <a:t> workflow, you start with a tabular dataset containing processes (like brain regions) by time points.</a:t>
            </a:r>
          </a:p>
          <a:p>
            <a:r>
              <a:rPr lang="en-AU" dirty="0"/>
              <a:t>[</a:t>
            </a:r>
            <a:r>
              <a:rPr lang="en-AU" b="1" dirty="0"/>
              <a:t>click</a:t>
            </a:r>
            <a:r>
              <a:rPr lang="en-AU" dirty="0"/>
              <a:t>] You then choose which SPIs to calculate, with the default being the full suite of 249 SPIs.</a:t>
            </a:r>
          </a:p>
          <a:p>
            <a:r>
              <a:rPr lang="en-AU" dirty="0"/>
              <a:t>[</a:t>
            </a:r>
            <a:r>
              <a:rPr lang="en-AU" b="1" dirty="0"/>
              <a:t>click</a:t>
            </a:r>
            <a:r>
              <a:rPr lang="en-AU" dirty="0"/>
              <a:t>] Then, you run </a:t>
            </a:r>
            <a:r>
              <a:rPr lang="en-AU" dirty="0" err="1"/>
              <a:t>pyspi</a:t>
            </a:r>
            <a:r>
              <a:rPr lang="en-AU" dirty="0"/>
              <a:t> with the </a:t>
            </a:r>
            <a:r>
              <a:rPr lang="en-AU" dirty="0" err="1"/>
              <a:t>Calculator.compute</a:t>
            </a:r>
            <a:r>
              <a:rPr lang="en-AU" dirty="0"/>
              <a:t>() function, which we will go over in the coding demo portion. And this generates a set of tabular datasets containing the pairwise values for each pair of processes, grouped by SPI.</a:t>
            </a:r>
            <a:endParaRPr lang="en-US" dirty="0"/>
          </a:p>
        </p:txBody>
      </p:sp>
      <p:sp>
        <p:nvSpPr>
          <p:cNvPr id="4" name="Slide Number Placeholder 3"/>
          <p:cNvSpPr>
            <a:spLocks noGrp="1"/>
          </p:cNvSpPr>
          <p:nvPr>
            <p:ph type="sldNum" sz="quarter" idx="5"/>
          </p:nvPr>
        </p:nvSpPr>
        <p:spPr/>
        <p:txBody>
          <a:bodyPr/>
          <a:lstStyle/>
          <a:p>
            <a:fld id="{8BCBD807-0053-493F-867C-4F641F888DD6}" type="slidenum">
              <a:rPr lang="en-AU" smtClean="0"/>
              <a:t>5</a:t>
            </a:fld>
            <a:endParaRPr lang="en-AU"/>
          </a:p>
        </p:txBody>
      </p:sp>
    </p:spTree>
    <p:extLst>
      <p:ext uri="{BB962C8B-B14F-4D97-AF65-F5344CB8AC3E}">
        <p14:creationId xmlns:p14="http://schemas.microsoft.com/office/powerpoint/2010/main" val="2946157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worth highlighting specifically how this framework can </a:t>
            </a:r>
            <a:r>
              <a:rPr lang="en-US" dirty="0" err="1"/>
              <a:t>revolutionise</a:t>
            </a:r>
            <a:r>
              <a:rPr lang="en-US" dirty="0"/>
              <a:t> how we look at functional connectivity in the brain.</a:t>
            </a:r>
          </a:p>
          <a:p>
            <a:r>
              <a:rPr lang="en-AU" dirty="0"/>
              <a:t>[click] With </a:t>
            </a:r>
            <a:r>
              <a:rPr lang="en-AU" dirty="0" err="1"/>
              <a:t>pyspi</a:t>
            </a:r>
            <a:r>
              <a:rPr lang="en-AU" dirty="0"/>
              <a:t>, you can still calculate pairwise Pearson correlation coefficients and construct a Pearson-based functional connectivity network;</a:t>
            </a:r>
          </a:p>
          <a:p>
            <a:r>
              <a:rPr lang="en-AU" dirty="0"/>
              <a:t>[click] But you also now have access to up to 248 additional pairwise dynamics that capture distinct relationships between two brain regions’ activities that allow you to explore many diverse types of functional connectivity in the brain, in both health and disease.</a:t>
            </a:r>
            <a:endParaRPr lang="en-US" dirty="0"/>
          </a:p>
        </p:txBody>
      </p:sp>
      <p:sp>
        <p:nvSpPr>
          <p:cNvPr id="4" name="Slide Number Placeholder 3"/>
          <p:cNvSpPr>
            <a:spLocks noGrp="1"/>
          </p:cNvSpPr>
          <p:nvPr>
            <p:ph type="sldNum" sz="quarter" idx="5"/>
          </p:nvPr>
        </p:nvSpPr>
        <p:spPr/>
        <p:txBody>
          <a:bodyPr/>
          <a:lstStyle/>
          <a:p>
            <a:fld id="{8BCBD807-0053-493F-867C-4F641F888DD6}" type="slidenum">
              <a:rPr lang="en-AU" smtClean="0"/>
              <a:t>6</a:t>
            </a:fld>
            <a:endParaRPr lang="en-AU"/>
          </a:p>
        </p:txBody>
      </p:sp>
    </p:spTree>
    <p:extLst>
      <p:ext uri="{BB962C8B-B14F-4D97-AF65-F5344CB8AC3E}">
        <p14:creationId xmlns:p14="http://schemas.microsoft.com/office/powerpoint/2010/main" val="4274242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put the steps to install pySPI together here to show that it’s a straightforward installation using the pip module from python after you clone Oliver’s </a:t>
            </a:r>
            <a:r>
              <a:rPr lang="en-US" dirty="0" err="1"/>
              <a:t>github</a:t>
            </a:r>
            <a:r>
              <a:rPr lang="en-US" dirty="0"/>
              <a:t> repo. You can optionally install octave on your machine to access some SPIs that require an octave workspace, and you can also optionally install </a:t>
            </a:r>
            <a:r>
              <a:rPr lang="en-US" dirty="0" err="1"/>
              <a:t>pyspi</a:t>
            </a:r>
            <a:r>
              <a:rPr lang="en-US" dirty="0"/>
              <a:t> in a specifically-created </a:t>
            </a:r>
            <a:r>
              <a:rPr lang="en-US" dirty="0" err="1"/>
              <a:t>conda</a:t>
            </a:r>
            <a:r>
              <a:rPr lang="en-US" dirty="0"/>
              <a:t> environment which is what I opted to do.</a:t>
            </a:r>
            <a:endParaRPr lang="en-AU" dirty="0"/>
          </a:p>
        </p:txBody>
      </p:sp>
      <p:sp>
        <p:nvSpPr>
          <p:cNvPr id="4" name="Slide Number Placeholder 3"/>
          <p:cNvSpPr>
            <a:spLocks noGrp="1"/>
          </p:cNvSpPr>
          <p:nvPr>
            <p:ph type="sldNum" sz="quarter" idx="5"/>
          </p:nvPr>
        </p:nvSpPr>
        <p:spPr/>
        <p:txBody>
          <a:bodyPr/>
          <a:lstStyle/>
          <a:p>
            <a:fld id="{8BCBD807-0053-493F-867C-4F641F888DD6}" type="slidenum">
              <a:rPr lang="en-AU" smtClean="0"/>
              <a:t>7</a:t>
            </a:fld>
            <a:endParaRPr lang="en-AU"/>
          </a:p>
        </p:txBody>
      </p:sp>
    </p:spTree>
    <p:extLst>
      <p:ext uri="{BB962C8B-B14F-4D97-AF65-F5344CB8AC3E}">
        <p14:creationId xmlns:p14="http://schemas.microsoft.com/office/powerpoint/2010/main" val="743439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example for how </a:t>
            </a:r>
            <a:r>
              <a:rPr lang="en-US" dirty="0" err="1"/>
              <a:t>pyspi</a:t>
            </a:r>
            <a:r>
              <a:rPr lang="en-US" dirty="0"/>
              <a:t> has been applied thus far, Oliver examined multivariate actigraphy time-series data, acquired from 3-axis accelerometer and 3-axis gyroscope recordings. </a:t>
            </a:r>
          </a:p>
          <a:p>
            <a:r>
              <a:rPr lang="en-US" dirty="0"/>
              <a:t>[click] Oliver examined 216 SPIs (which were those out of the 249 that returned non-constant scalar values) and used each of these as the basis for linear support vector machine (SVM) classification, with cross-validated accuracy used as the performance metric.</a:t>
            </a:r>
          </a:p>
          <a:p>
            <a:r>
              <a:rPr lang="en-US" dirty="0"/>
              <a:t>[click] This type of analysis allows you to zoom in on the highest-performing SPIs for a dataset, which in this case included Kendall’s tau (which is a rank-based non-parametric correlation metric). This gives interpretable insight that Kendall’s Tau distinguishes running from badminton due to their differential associations between the wrist’s rotations along the y and z rotation axes.</a:t>
            </a:r>
          </a:p>
        </p:txBody>
      </p:sp>
      <p:sp>
        <p:nvSpPr>
          <p:cNvPr id="4" name="Slide Number Placeholder 3"/>
          <p:cNvSpPr>
            <a:spLocks noGrp="1"/>
          </p:cNvSpPr>
          <p:nvPr>
            <p:ph type="sldNum" sz="quarter" idx="5"/>
          </p:nvPr>
        </p:nvSpPr>
        <p:spPr/>
        <p:txBody>
          <a:bodyPr/>
          <a:lstStyle/>
          <a:p>
            <a:fld id="{8BCBD807-0053-493F-867C-4F641F888DD6}" type="slidenum">
              <a:rPr lang="en-AU" smtClean="0"/>
              <a:t>8</a:t>
            </a:fld>
            <a:endParaRPr lang="en-AU"/>
          </a:p>
        </p:txBody>
      </p:sp>
    </p:spTree>
    <p:extLst>
      <p:ext uri="{BB962C8B-B14F-4D97-AF65-F5344CB8AC3E}">
        <p14:creationId xmlns:p14="http://schemas.microsoft.com/office/powerpoint/2010/main" val="2952369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coding demo today, we will apply </a:t>
            </a:r>
            <a:r>
              <a:rPr lang="en-US" dirty="0" err="1"/>
              <a:t>pyspi</a:t>
            </a:r>
            <a:r>
              <a:rPr lang="en-US" dirty="0"/>
              <a:t> in a more comp neuro setting using fMRI data from the </a:t>
            </a:r>
            <a:r>
              <a:rPr lang="en-AU" sz="1200" dirty="0">
                <a:latin typeface="Product Sans" panose="020B0403030502040203" pitchFamily="34" charset="0"/>
              </a:rPr>
              <a:t>UCLA Consortium for Neuropsychiatric Phenomics LA5c Study. We will use data sampled from one anonymous participant, looking at four sets of four brain regions, each of which has 152 time points corresponding to fMRI frames. </a:t>
            </a:r>
          </a:p>
          <a:p>
            <a:r>
              <a:rPr lang="en-AU" sz="1200" dirty="0">
                <a:latin typeface="Product Sans" panose="020B0403030502040203" pitchFamily="34" charset="0"/>
              </a:rPr>
              <a:t>We’ll go through the general workflow for running </a:t>
            </a:r>
            <a:r>
              <a:rPr lang="en-AU" sz="1200" dirty="0" err="1">
                <a:latin typeface="Product Sans" panose="020B0403030502040203" pitchFamily="34" charset="0"/>
              </a:rPr>
              <a:t>pyspi</a:t>
            </a:r>
            <a:r>
              <a:rPr lang="en-AU" sz="1200" dirty="0">
                <a:latin typeface="Product Sans" panose="020B0403030502040203" pitchFamily="34" charset="0"/>
              </a:rPr>
              <a:t>, including data prep and visualization, running </a:t>
            </a:r>
            <a:r>
              <a:rPr lang="en-AU" sz="1200" dirty="0" err="1">
                <a:latin typeface="Product Sans" panose="020B0403030502040203" pitchFamily="34" charset="0"/>
              </a:rPr>
              <a:t>pyspi</a:t>
            </a:r>
            <a:r>
              <a:rPr lang="en-AU" sz="1200" dirty="0">
                <a:latin typeface="Product Sans" panose="020B0403030502040203" pitchFamily="34" charset="0"/>
              </a:rPr>
              <a:t>, extracting the calculated SPIs, and visualizing the output. This work is just a sampling of </a:t>
            </a:r>
            <a:r>
              <a:rPr lang="en-AU" sz="1200" dirty="0" err="1">
                <a:latin typeface="Product Sans" panose="020B0403030502040203" pitchFamily="34" charset="0"/>
              </a:rPr>
              <a:t>pyspi’s</a:t>
            </a:r>
            <a:r>
              <a:rPr lang="en-AU" sz="1200" dirty="0">
                <a:latin typeface="Product Sans" panose="020B0403030502040203" pitchFamily="34" charset="0"/>
              </a:rPr>
              <a:t> functionality, and for a more in-depth tutorial, I would point the interested reader toward Oliver’s tutorial in his repo. This covers everything in today’s demo along with more advanced classification analyses.</a:t>
            </a:r>
          </a:p>
        </p:txBody>
      </p:sp>
      <p:sp>
        <p:nvSpPr>
          <p:cNvPr id="4" name="Slide Number Placeholder 3"/>
          <p:cNvSpPr>
            <a:spLocks noGrp="1"/>
          </p:cNvSpPr>
          <p:nvPr>
            <p:ph type="sldNum" sz="quarter" idx="5"/>
          </p:nvPr>
        </p:nvSpPr>
        <p:spPr/>
        <p:txBody>
          <a:bodyPr/>
          <a:lstStyle/>
          <a:p>
            <a:fld id="{8BCBD807-0053-493F-867C-4F641F888DD6}" type="slidenum">
              <a:rPr lang="en-AU" smtClean="0"/>
              <a:t>9</a:t>
            </a:fld>
            <a:endParaRPr lang="en-AU"/>
          </a:p>
        </p:txBody>
      </p:sp>
    </p:spTree>
    <p:extLst>
      <p:ext uri="{BB962C8B-B14F-4D97-AF65-F5344CB8AC3E}">
        <p14:creationId xmlns:p14="http://schemas.microsoft.com/office/powerpoint/2010/main" val="346791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7B0FA-2CD3-4D35-9CF3-720A3CC191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0071E64B-3EAB-4076-A3D4-6929A32C03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A38A2295-3B36-4619-A206-E6AF3B4795FC}"/>
              </a:ext>
            </a:extLst>
          </p:cNvPr>
          <p:cNvSpPr>
            <a:spLocks noGrp="1"/>
          </p:cNvSpPr>
          <p:nvPr>
            <p:ph type="dt" sz="half" idx="10"/>
          </p:nvPr>
        </p:nvSpPr>
        <p:spPr/>
        <p:txBody>
          <a:bodyPr/>
          <a:lstStyle/>
          <a:p>
            <a:fld id="{095BE3A1-155F-455E-AEF0-7FBC6F02BD9A}" type="datetimeFigureOut">
              <a:rPr lang="en-AU" smtClean="0"/>
              <a:t>15/07/2022</a:t>
            </a:fld>
            <a:endParaRPr lang="en-AU"/>
          </a:p>
        </p:txBody>
      </p:sp>
      <p:sp>
        <p:nvSpPr>
          <p:cNvPr id="5" name="Footer Placeholder 4">
            <a:extLst>
              <a:ext uri="{FF2B5EF4-FFF2-40B4-BE49-F238E27FC236}">
                <a16:creationId xmlns:a16="http://schemas.microsoft.com/office/drawing/2014/main" id="{BE391752-FD03-4882-BAC9-C4BFC690CB0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228B58D-C6B0-453F-8D74-DC75AD6F5559}"/>
              </a:ext>
            </a:extLst>
          </p:cNvPr>
          <p:cNvSpPr>
            <a:spLocks noGrp="1"/>
          </p:cNvSpPr>
          <p:nvPr>
            <p:ph type="sldNum" sz="quarter" idx="12"/>
          </p:nvPr>
        </p:nvSpPr>
        <p:spPr/>
        <p:txBody>
          <a:bodyPr/>
          <a:lstStyle/>
          <a:p>
            <a:fld id="{0FAB1D40-91D7-4F21-B16A-03AD4647C652}" type="slidenum">
              <a:rPr lang="en-AU" smtClean="0"/>
              <a:t>‹#›</a:t>
            </a:fld>
            <a:endParaRPr lang="en-AU"/>
          </a:p>
        </p:txBody>
      </p:sp>
    </p:spTree>
    <p:extLst>
      <p:ext uri="{BB962C8B-B14F-4D97-AF65-F5344CB8AC3E}">
        <p14:creationId xmlns:p14="http://schemas.microsoft.com/office/powerpoint/2010/main" val="4030209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2F51E-7197-44DD-93D7-8BE4E7B53A9A}"/>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07B2FA57-A576-4EAE-9EAD-0A75CB3EC6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2031F6F-2658-40DF-A732-496C4B3119B7}"/>
              </a:ext>
            </a:extLst>
          </p:cNvPr>
          <p:cNvSpPr>
            <a:spLocks noGrp="1"/>
          </p:cNvSpPr>
          <p:nvPr>
            <p:ph type="dt" sz="half" idx="10"/>
          </p:nvPr>
        </p:nvSpPr>
        <p:spPr/>
        <p:txBody>
          <a:bodyPr/>
          <a:lstStyle/>
          <a:p>
            <a:fld id="{095BE3A1-155F-455E-AEF0-7FBC6F02BD9A}" type="datetimeFigureOut">
              <a:rPr lang="en-AU" smtClean="0"/>
              <a:t>15/07/2022</a:t>
            </a:fld>
            <a:endParaRPr lang="en-AU"/>
          </a:p>
        </p:txBody>
      </p:sp>
      <p:sp>
        <p:nvSpPr>
          <p:cNvPr id="5" name="Footer Placeholder 4">
            <a:extLst>
              <a:ext uri="{FF2B5EF4-FFF2-40B4-BE49-F238E27FC236}">
                <a16:creationId xmlns:a16="http://schemas.microsoft.com/office/drawing/2014/main" id="{B0C4148F-ED0A-454F-A55E-9EA06BDB3D9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11C371A-92C2-4949-BFD8-D60E75156C84}"/>
              </a:ext>
            </a:extLst>
          </p:cNvPr>
          <p:cNvSpPr>
            <a:spLocks noGrp="1"/>
          </p:cNvSpPr>
          <p:nvPr>
            <p:ph type="sldNum" sz="quarter" idx="12"/>
          </p:nvPr>
        </p:nvSpPr>
        <p:spPr/>
        <p:txBody>
          <a:bodyPr/>
          <a:lstStyle/>
          <a:p>
            <a:fld id="{0FAB1D40-91D7-4F21-B16A-03AD4647C652}" type="slidenum">
              <a:rPr lang="en-AU" smtClean="0"/>
              <a:t>‹#›</a:t>
            </a:fld>
            <a:endParaRPr lang="en-AU"/>
          </a:p>
        </p:txBody>
      </p:sp>
    </p:spTree>
    <p:extLst>
      <p:ext uri="{BB962C8B-B14F-4D97-AF65-F5344CB8AC3E}">
        <p14:creationId xmlns:p14="http://schemas.microsoft.com/office/powerpoint/2010/main" val="1395605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45D9AF-1CCC-4B5D-8FFE-6146EAB63F3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84E8514-AC95-4524-94A3-2589825ED0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CE0DD2C-BDEC-44D1-8E39-A383E053F693}"/>
              </a:ext>
            </a:extLst>
          </p:cNvPr>
          <p:cNvSpPr>
            <a:spLocks noGrp="1"/>
          </p:cNvSpPr>
          <p:nvPr>
            <p:ph type="dt" sz="half" idx="10"/>
          </p:nvPr>
        </p:nvSpPr>
        <p:spPr/>
        <p:txBody>
          <a:bodyPr/>
          <a:lstStyle/>
          <a:p>
            <a:fld id="{095BE3A1-155F-455E-AEF0-7FBC6F02BD9A}" type="datetimeFigureOut">
              <a:rPr lang="en-AU" smtClean="0"/>
              <a:t>15/07/2022</a:t>
            </a:fld>
            <a:endParaRPr lang="en-AU"/>
          </a:p>
        </p:txBody>
      </p:sp>
      <p:sp>
        <p:nvSpPr>
          <p:cNvPr id="5" name="Footer Placeholder 4">
            <a:extLst>
              <a:ext uri="{FF2B5EF4-FFF2-40B4-BE49-F238E27FC236}">
                <a16:creationId xmlns:a16="http://schemas.microsoft.com/office/drawing/2014/main" id="{247146CB-1E44-49D0-BB1D-C96F00EDC41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E5CDFBF-7E04-4969-9C2A-08115B44A931}"/>
              </a:ext>
            </a:extLst>
          </p:cNvPr>
          <p:cNvSpPr>
            <a:spLocks noGrp="1"/>
          </p:cNvSpPr>
          <p:nvPr>
            <p:ph type="sldNum" sz="quarter" idx="12"/>
          </p:nvPr>
        </p:nvSpPr>
        <p:spPr/>
        <p:txBody>
          <a:bodyPr/>
          <a:lstStyle/>
          <a:p>
            <a:fld id="{0FAB1D40-91D7-4F21-B16A-03AD4647C652}" type="slidenum">
              <a:rPr lang="en-AU" smtClean="0"/>
              <a:t>‹#›</a:t>
            </a:fld>
            <a:endParaRPr lang="en-AU"/>
          </a:p>
        </p:txBody>
      </p:sp>
    </p:spTree>
    <p:extLst>
      <p:ext uri="{BB962C8B-B14F-4D97-AF65-F5344CB8AC3E}">
        <p14:creationId xmlns:p14="http://schemas.microsoft.com/office/powerpoint/2010/main" val="1865433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BF90A-A28D-495F-9A26-C7E63FD01170}"/>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87DC95F1-55A3-40D5-AB25-28005F2FC8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977FBFD-A3DC-4824-8755-367D125C4E31}"/>
              </a:ext>
            </a:extLst>
          </p:cNvPr>
          <p:cNvSpPr>
            <a:spLocks noGrp="1"/>
          </p:cNvSpPr>
          <p:nvPr>
            <p:ph type="dt" sz="half" idx="10"/>
          </p:nvPr>
        </p:nvSpPr>
        <p:spPr/>
        <p:txBody>
          <a:bodyPr/>
          <a:lstStyle/>
          <a:p>
            <a:fld id="{095BE3A1-155F-455E-AEF0-7FBC6F02BD9A}" type="datetimeFigureOut">
              <a:rPr lang="en-AU" smtClean="0"/>
              <a:t>15/07/2022</a:t>
            </a:fld>
            <a:endParaRPr lang="en-AU"/>
          </a:p>
        </p:txBody>
      </p:sp>
      <p:sp>
        <p:nvSpPr>
          <p:cNvPr id="5" name="Footer Placeholder 4">
            <a:extLst>
              <a:ext uri="{FF2B5EF4-FFF2-40B4-BE49-F238E27FC236}">
                <a16:creationId xmlns:a16="http://schemas.microsoft.com/office/drawing/2014/main" id="{E08C0079-8630-4B6F-969F-FE31EB8A249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953DADF-8C2F-4B03-BC33-3DD8C1D19908}"/>
              </a:ext>
            </a:extLst>
          </p:cNvPr>
          <p:cNvSpPr>
            <a:spLocks noGrp="1"/>
          </p:cNvSpPr>
          <p:nvPr>
            <p:ph type="sldNum" sz="quarter" idx="12"/>
          </p:nvPr>
        </p:nvSpPr>
        <p:spPr/>
        <p:txBody>
          <a:bodyPr/>
          <a:lstStyle/>
          <a:p>
            <a:fld id="{0FAB1D40-91D7-4F21-B16A-03AD4647C652}" type="slidenum">
              <a:rPr lang="en-AU" smtClean="0"/>
              <a:t>‹#›</a:t>
            </a:fld>
            <a:endParaRPr lang="en-AU"/>
          </a:p>
        </p:txBody>
      </p:sp>
    </p:spTree>
    <p:extLst>
      <p:ext uri="{BB962C8B-B14F-4D97-AF65-F5344CB8AC3E}">
        <p14:creationId xmlns:p14="http://schemas.microsoft.com/office/powerpoint/2010/main" val="702986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19B74-E2BB-4F14-99FA-4F0EBEB0C8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C4B3DF76-F7A5-4826-BAA7-02A1553309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49E13D-3380-4C0C-9801-C2624331C27E}"/>
              </a:ext>
            </a:extLst>
          </p:cNvPr>
          <p:cNvSpPr>
            <a:spLocks noGrp="1"/>
          </p:cNvSpPr>
          <p:nvPr>
            <p:ph type="dt" sz="half" idx="10"/>
          </p:nvPr>
        </p:nvSpPr>
        <p:spPr/>
        <p:txBody>
          <a:bodyPr/>
          <a:lstStyle/>
          <a:p>
            <a:fld id="{095BE3A1-155F-455E-AEF0-7FBC6F02BD9A}" type="datetimeFigureOut">
              <a:rPr lang="en-AU" smtClean="0"/>
              <a:t>15/07/2022</a:t>
            </a:fld>
            <a:endParaRPr lang="en-AU"/>
          </a:p>
        </p:txBody>
      </p:sp>
      <p:sp>
        <p:nvSpPr>
          <p:cNvPr id="5" name="Footer Placeholder 4">
            <a:extLst>
              <a:ext uri="{FF2B5EF4-FFF2-40B4-BE49-F238E27FC236}">
                <a16:creationId xmlns:a16="http://schemas.microsoft.com/office/drawing/2014/main" id="{F2059CC9-B542-4C77-9680-F9B3CF10831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FA68D75-261E-445E-90B7-20116CEA579A}"/>
              </a:ext>
            </a:extLst>
          </p:cNvPr>
          <p:cNvSpPr>
            <a:spLocks noGrp="1"/>
          </p:cNvSpPr>
          <p:nvPr>
            <p:ph type="sldNum" sz="quarter" idx="12"/>
          </p:nvPr>
        </p:nvSpPr>
        <p:spPr/>
        <p:txBody>
          <a:bodyPr/>
          <a:lstStyle/>
          <a:p>
            <a:fld id="{0FAB1D40-91D7-4F21-B16A-03AD4647C652}" type="slidenum">
              <a:rPr lang="en-AU" smtClean="0"/>
              <a:t>‹#›</a:t>
            </a:fld>
            <a:endParaRPr lang="en-AU"/>
          </a:p>
        </p:txBody>
      </p:sp>
    </p:spTree>
    <p:extLst>
      <p:ext uri="{BB962C8B-B14F-4D97-AF65-F5344CB8AC3E}">
        <p14:creationId xmlns:p14="http://schemas.microsoft.com/office/powerpoint/2010/main" val="4198943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BC832-9A5C-4A52-BCCF-F2BD82E157E4}"/>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0362C7D8-86F7-4FA0-91D7-A020E80E1E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1E210D29-C09C-4FF3-8BFC-E257F20390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A1B89B14-880C-4818-A2DA-249B1BA6A297}"/>
              </a:ext>
            </a:extLst>
          </p:cNvPr>
          <p:cNvSpPr>
            <a:spLocks noGrp="1"/>
          </p:cNvSpPr>
          <p:nvPr>
            <p:ph type="dt" sz="half" idx="10"/>
          </p:nvPr>
        </p:nvSpPr>
        <p:spPr/>
        <p:txBody>
          <a:bodyPr/>
          <a:lstStyle/>
          <a:p>
            <a:fld id="{095BE3A1-155F-455E-AEF0-7FBC6F02BD9A}" type="datetimeFigureOut">
              <a:rPr lang="en-AU" smtClean="0"/>
              <a:t>15/07/2022</a:t>
            </a:fld>
            <a:endParaRPr lang="en-AU"/>
          </a:p>
        </p:txBody>
      </p:sp>
      <p:sp>
        <p:nvSpPr>
          <p:cNvPr id="6" name="Footer Placeholder 5">
            <a:extLst>
              <a:ext uri="{FF2B5EF4-FFF2-40B4-BE49-F238E27FC236}">
                <a16:creationId xmlns:a16="http://schemas.microsoft.com/office/drawing/2014/main" id="{90CF6BE8-A718-4598-88B3-91AB6F3D646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95DF43F-AE61-444A-B562-EB3334A314AA}"/>
              </a:ext>
            </a:extLst>
          </p:cNvPr>
          <p:cNvSpPr>
            <a:spLocks noGrp="1"/>
          </p:cNvSpPr>
          <p:nvPr>
            <p:ph type="sldNum" sz="quarter" idx="12"/>
          </p:nvPr>
        </p:nvSpPr>
        <p:spPr/>
        <p:txBody>
          <a:bodyPr/>
          <a:lstStyle/>
          <a:p>
            <a:fld id="{0FAB1D40-91D7-4F21-B16A-03AD4647C652}" type="slidenum">
              <a:rPr lang="en-AU" smtClean="0"/>
              <a:t>‹#›</a:t>
            </a:fld>
            <a:endParaRPr lang="en-AU"/>
          </a:p>
        </p:txBody>
      </p:sp>
    </p:spTree>
    <p:extLst>
      <p:ext uri="{BB962C8B-B14F-4D97-AF65-F5344CB8AC3E}">
        <p14:creationId xmlns:p14="http://schemas.microsoft.com/office/powerpoint/2010/main" val="741808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0495-4502-4D04-9C5E-4FAFA87B7699}"/>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FBFB3F9-1D4F-4AF0-A0AB-69557EACBA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5F6F97-B152-450E-8C5C-312A905B0F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24AA695E-7EFE-43C1-96B0-EAB9269960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1C86E8-547F-44B5-949C-0AEB2F3168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591D05F8-C38A-4C1E-B80B-BDC84AE4B124}"/>
              </a:ext>
            </a:extLst>
          </p:cNvPr>
          <p:cNvSpPr>
            <a:spLocks noGrp="1"/>
          </p:cNvSpPr>
          <p:nvPr>
            <p:ph type="dt" sz="half" idx="10"/>
          </p:nvPr>
        </p:nvSpPr>
        <p:spPr/>
        <p:txBody>
          <a:bodyPr/>
          <a:lstStyle/>
          <a:p>
            <a:fld id="{095BE3A1-155F-455E-AEF0-7FBC6F02BD9A}" type="datetimeFigureOut">
              <a:rPr lang="en-AU" smtClean="0"/>
              <a:t>15/07/2022</a:t>
            </a:fld>
            <a:endParaRPr lang="en-AU"/>
          </a:p>
        </p:txBody>
      </p:sp>
      <p:sp>
        <p:nvSpPr>
          <p:cNvPr id="8" name="Footer Placeholder 7">
            <a:extLst>
              <a:ext uri="{FF2B5EF4-FFF2-40B4-BE49-F238E27FC236}">
                <a16:creationId xmlns:a16="http://schemas.microsoft.com/office/drawing/2014/main" id="{0B913EF4-00FF-4566-882B-A1B56BD91D92}"/>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EDAF40C4-9142-4929-99DC-5C3A2A2FB2FF}"/>
              </a:ext>
            </a:extLst>
          </p:cNvPr>
          <p:cNvSpPr>
            <a:spLocks noGrp="1"/>
          </p:cNvSpPr>
          <p:nvPr>
            <p:ph type="sldNum" sz="quarter" idx="12"/>
          </p:nvPr>
        </p:nvSpPr>
        <p:spPr/>
        <p:txBody>
          <a:bodyPr/>
          <a:lstStyle/>
          <a:p>
            <a:fld id="{0FAB1D40-91D7-4F21-B16A-03AD4647C652}" type="slidenum">
              <a:rPr lang="en-AU" smtClean="0"/>
              <a:t>‹#›</a:t>
            </a:fld>
            <a:endParaRPr lang="en-AU"/>
          </a:p>
        </p:txBody>
      </p:sp>
    </p:spTree>
    <p:extLst>
      <p:ext uri="{BB962C8B-B14F-4D97-AF65-F5344CB8AC3E}">
        <p14:creationId xmlns:p14="http://schemas.microsoft.com/office/powerpoint/2010/main" val="1762321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4C426-DB4E-419E-A97D-F82529DCAD1A}"/>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142622B3-E7F1-42C7-903E-BA2E9B26580F}"/>
              </a:ext>
            </a:extLst>
          </p:cNvPr>
          <p:cNvSpPr>
            <a:spLocks noGrp="1"/>
          </p:cNvSpPr>
          <p:nvPr>
            <p:ph type="dt" sz="half" idx="10"/>
          </p:nvPr>
        </p:nvSpPr>
        <p:spPr/>
        <p:txBody>
          <a:bodyPr/>
          <a:lstStyle/>
          <a:p>
            <a:fld id="{095BE3A1-155F-455E-AEF0-7FBC6F02BD9A}" type="datetimeFigureOut">
              <a:rPr lang="en-AU" smtClean="0"/>
              <a:t>15/07/2022</a:t>
            </a:fld>
            <a:endParaRPr lang="en-AU"/>
          </a:p>
        </p:txBody>
      </p:sp>
      <p:sp>
        <p:nvSpPr>
          <p:cNvPr id="4" name="Footer Placeholder 3">
            <a:extLst>
              <a:ext uri="{FF2B5EF4-FFF2-40B4-BE49-F238E27FC236}">
                <a16:creationId xmlns:a16="http://schemas.microsoft.com/office/drawing/2014/main" id="{617DE276-1A53-4A63-ADF2-9BB1FB2643DF}"/>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DE108360-824F-409A-9D12-3B35E3FD077F}"/>
              </a:ext>
            </a:extLst>
          </p:cNvPr>
          <p:cNvSpPr>
            <a:spLocks noGrp="1"/>
          </p:cNvSpPr>
          <p:nvPr>
            <p:ph type="sldNum" sz="quarter" idx="12"/>
          </p:nvPr>
        </p:nvSpPr>
        <p:spPr/>
        <p:txBody>
          <a:bodyPr/>
          <a:lstStyle/>
          <a:p>
            <a:fld id="{0FAB1D40-91D7-4F21-B16A-03AD4647C652}" type="slidenum">
              <a:rPr lang="en-AU" smtClean="0"/>
              <a:t>‹#›</a:t>
            </a:fld>
            <a:endParaRPr lang="en-AU"/>
          </a:p>
        </p:txBody>
      </p:sp>
    </p:spTree>
    <p:extLst>
      <p:ext uri="{BB962C8B-B14F-4D97-AF65-F5344CB8AC3E}">
        <p14:creationId xmlns:p14="http://schemas.microsoft.com/office/powerpoint/2010/main" val="1782503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F88852-33EA-4721-A10B-6A0CF49A4E01}"/>
              </a:ext>
            </a:extLst>
          </p:cNvPr>
          <p:cNvSpPr>
            <a:spLocks noGrp="1"/>
          </p:cNvSpPr>
          <p:nvPr>
            <p:ph type="dt" sz="half" idx="10"/>
          </p:nvPr>
        </p:nvSpPr>
        <p:spPr/>
        <p:txBody>
          <a:bodyPr/>
          <a:lstStyle/>
          <a:p>
            <a:fld id="{095BE3A1-155F-455E-AEF0-7FBC6F02BD9A}" type="datetimeFigureOut">
              <a:rPr lang="en-AU" smtClean="0"/>
              <a:t>15/07/2022</a:t>
            </a:fld>
            <a:endParaRPr lang="en-AU"/>
          </a:p>
        </p:txBody>
      </p:sp>
      <p:sp>
        <p:nvSpPr>
          <p:cNvPr id="3" name="Footer Placeholder 2">
            <a:extLst>
              <a:ext uri="{FF2B5EF4-FFF2-40B4-BE49-F238E27FC236}">
                <a16:creationId xmlns:a16="http://schemas.microsoft.com/office/drawing/2014/main" id="{336F7D5F-0C54-4385-8FD6-8B0EF02212A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291ACE13-F2D7-497F-9203-1507CFCF8496}"/>
              </a:ext>
            </a:extLst>
          </p:cNvPr>
          <p:cNvSpPr>
            <a:spLocks noGrp="1"/>
          </p:cNvSpPr>
          <p:nvPr>
            <p:ph type="sldNum" sz="quarter" idx="12"/>
          </p:nvPr>
        </p:nvSpPr>
        <p:spPr/>
        <p:txBody>
          <a:bodyPr/>
          <a:lstStyle/>
          <a:p>
            <a:fld id="{0FAB1D40-91D7-4F21-B16A-03AD4647C652}" type="slidenum">
              <a:rPr lang="en-AU" smtClean="0"/>
              <a:t>‹#›</a:t>
            </a:fld>
            <a:endParaRPr lang="en-AU"/>
          </a:p>
        </p:txBody>
      </p:sp>
    </p:spTree>
    <p:extLst>
      <p:ext uri="{BB962C8B-B14F-4D97-AF65-F5344CB8AC3E}">
        <p14:creationId xmlns:p14="http://schemas.microsoft.com/office/powerpoint/2010/main" val="2085989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9C1D8-B308-4662-BDC3-D73670E4C4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E715B748-2D0C-4F33-8A57-366C753407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C3030048-7F92-479F-8BA9-CCDEC157FC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61F790-B52D-4A7C-A826-7B2381B8330C}"/>
              </a:ext>
            </a:extLst>
          </p:cNvPr>
          <p:cNvSpPr>
            <a:spLocks noGrp="1"/>
          </p:cNvSpPr>
          <p:nvPr>
            <p:ph type="dt" sz="half" idx="10"/>
          </p:nvPr>
        </p:nvSpPr>
        <p:spPr/>
        <p:txBody>
          <a:bodyPr/>
          <a:lstStyle/>
          <a:p>
            <a:fld id="{095BE3A1-155F-455E-AEF0-7FBC6F02BD9A}" type="datetimeFigureOut">
              <a:rPr lang="en-AU" smtClean="0"/>
              <a:t>15/07/2022</a:t>
            </a:fld>
            <a:endParaRPr lang="en-AU"/>
          </a:p>
        </p:txBody>
      </p:sp>
      <p:sp>
        <p:nvSpPr>
          <p:cNvPr id="6" name="Footer Placeholder 5">
            <a:extLst>
              <a:ext uri="{FF2B5EF4-FFF2-40B4-BE49-F238E27FC236}">
                <a16:creationId xmlns:a16="http://schemas.microsoft.com/office/drawing/2014/main" id="{A1DF3454-B9FB-473F-82C6-952388C728B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4D2BFAA-822C-4BEA-9DF0-5E0B15872377}"/>
              </a:ext>
            </a:extLst>
          </p:cNvPr>
          <p:cNvSpPr>
            <a:spLocks noGrp="1"/>
          </p:cNvSpPr>
          <p:nvPr>
            <p:ph type="sldNum" sz="quarter" idx="12"/>
          </p:nvPr>
        </p:nvSpPr>
        <p:spPr/>
        <p:txBody>
          <a:bodyPr/>
          <a:lstStyle/>
          <a:p>
            <a:fld id="{0FAB1D40-91D7-4F21-B16A-03AD4647C652}" type="slidenum">
              <a:rPr lang="en-AU" smtClean="0"/>
              <a:t>‹#›</a:t>
            </a:fld>
            <a:endParaRPr lang="en-AU"/>
          </a:p>
        </p:txBody>
      </p:sp>
    </p:spTree>
    <p:extLst>
      <p:ext uri="{BB962C8B-B14F-4D97-AF65-F5344CB8AC3E}">
        <p14:creationId xmlns:p14="http://schemas.microsoft.com/office/powerpoint/2010/main" val="324402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489D4-B25F-4D29-BCD2-E4442B1C49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477DA4F0-E420-449A-AC2A-9CA7E64F7D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C10186E0-7C2A-4908-993D-5B0E86C88E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EF2D78-3AF2-4229-866D-B9FEB0D70A2C}"/>
              </a:ext>
            </a:extLst>
          </p:cNvPr>
          <p:cNvSpPr>
            <a:spLocks noGrp="1"/>
          </p:cNvSpPr>
          <p:nvPr>
            <p:ph type="dt" sz="half" idx="10"/>
          </p:nvPr>
        </p:nvSpPr>
        <p:spPr/>
        <p:txBody>
          <a:bodyPr/>
          <a:lstStyle/>
          <a:p>
            <a:fld id="{095BE3A1-155F-455E-AEF0-7FBC6F02BD9A}" type="datetimeFigureOut">
              <a:rPr lang="en-AU" smtClean="0"/>
              <a:t>15/07/2022</a:t>
            </a:fld>
            <a:endParaRPr lang="en-AU"/>
          </a:p>
        </p:txBody>
      </p:sp>
      <p:sp>
        <p:nvSpPr>
          <p:cNvPr id="6" name="Footer Placeholder 5">
            <a:extLst>
              <a:ext uri="{FF2B5EF4-FFF2-40B4-BE49-F238E27FC236}">
                <a16:creationId xmlns:a16="http://schemas.microsoft.com/office/drawing/2014/main" id="{9991870E-48A2-4C1A-8F8D-34C813CF904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6A2A36E-1B3B-4BCA-935F-95530309FC2B}"/>
              </a:ext>
            </a:extLst>
          </p:cNvPr>
          <p:cNvSpPr>
            <a:spLocks noGrp="1"/>
          </p:cNvSpPr>
          <p:nvPr>
            <p:ph type="sldNum" sz="quarter" idx="12"/>
          </p:nvPr>
        </p:nvSpPr>
        <p:spPr/>
        <p:txBody>
          <a:bodyPr/>
          <a:lstStyle/>
          <a:p>
            <a:fld id="{0FAB1D40-91D7-4F21-B16A-03AD4647C652}" type="slidenum">
              <a:rPr lang="en-AU" smtClean="0"/>
              <a:t>‹#›</a:t>
            </a:fld>
            <a:endParaRPr lang="en-AU"/>
          </a:p>
        </p:txBody>
      </p:sp>
    </p:spTree>
    <p:extLst>
      <p:ext uri="{BB962C8B-B14F-4D97-AF65-F5344CB8AC3E}">
        <p14:creationId xmlns:p14="http://schemas.microsoft.com/office/powerpoint/2010/main" val="12065546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C112D4-19B2-4AF2-BC15-A5D78552E1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E6F9E3A-C236-4ADA-8E10-B855D84453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F7FC26A3-404D-4293-A1C4-0A3EF172BA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5BE3A1-155F-455E-AEF0-7FBC6F02BD9A}" type="datetimeFigureOut">
              <a:rPr lang="en-AU" smtClean="0"/>
              <a:t>15/07/2022</a:t>
            </a:fld>
            <a:endParaRPr lang="en-AU"/>
          </a:p>
        </p:txBody>
      </p:sp>
      <p:sp>
        <p:nvSpPr>
          <p:cNvPr id="5" name="Footer Placeholder 4">
            <a:extLst>
              <a:ext uri="{FF2B5EF4-FFF2-40B4-BE49-F238E27FC236}">
                <a16:creationId xmlns:a16="http://schemas.microsoft.com/office/drawing/2014/main" id="{04A7C31D-E2A9-41BA-B911-78C0CF6A7C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67109DBF-F55B-4BB4-9535-8AEED91D5B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AB1D40-91D7-4F21-B16A-03AD4647C652}" type="slidenum">
              <a:rPr lang="en-AU" smtClean="0"/>
              <a:t>‹#›</a:t>
            </a:fld>
            <a:endParaRPr lang="en-AU"/>
          </a:p>
        </p:txBody>
      </p:sp>
    </p:spTree>
    <p:extLst>
      <p:ext uri="{BB962C8B-B14F-4D97-AF65-F5344CB8AC3E}">
        <p14:creationId xmlns:p14="http://schemas.microsoft.com/office/powerpoint/2010/main" val="39400092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olivercliff" TargetMode="External"/><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gif"/><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2.wdp"/><Relationship Id="rId10" Type="http://schemas.microsoft.com/office/2007/relationships/hdphoto" Target="../media/hdphoto3.wdp"/><Relationship Id="rId4" Type="http://schemas.openxmlformats.org/officeDocument/2006/relationships/image" Target="../media/image11.pn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https://arxiv.org/pdf/2201.11941.pdf" TargetMode="Externa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6.png"/><Relationship Id="rId5" Type="http://schemas.microsoft.com/office/2007/relationships/hdphoto" Target="../media/hdphoto2.wdp"/><Relationship Id="rId10" Type="http://schemas.microsoft.com/office/2007/relationships/hdphoto" Target="../media/hdphoto3.wdp"/><Relationship Id="rId4" Type="http://schemas.openxmlformats.org/officeDocument/2006/relationships/image" Target="../media/image11.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hyperlink" Target="https://pyspi-toolkit.readthedocs.io/en/latest/"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www.anaconda.com/products/distribution" TargetMode="External"/><Relationship Id="rId4" Type="http://schemas.openxmlformats.org/officeDocument/2006/relationships/hyperlink" Target="https://wiki.octave.org/Category:Installatio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arxiv.org/pdf/2201.11941.pdf"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eatmap of Pearson correlation between 38 features extracted from PPG, four covariates, and age: the feature a and age shows negative correlation, while tpr and age are positively correlated.">
            <a:extLst>
              <a:ext uri="{FF2B5EF4-FFF2-40B4-BE49-F238E27FC236}">
                <a16:creationId xmlns:a16="http://schemas.microsoft.com/office/drawing/2014/main" id="{F53039EB-9DD5-4B18-87FF-0BDCF567471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Marker/>
                    </a14:imgEffect>
                    <a14:imgEffect>
                      <a14:sharpenSoften amount="-25000"/>
                    </a14:imgEffect>
                  </a14:imgLayer>
                </a14:imgProps>
              </a:ext>
              <a:ext uri="{28A0092B-C50C-407E-A947-70E740481C1C}">
                <a14:useLocalDpi xmlns:a14="http://schemas.microsoft.com/office/drawing/2010/main" val="0"/>
              </a:ext>
            </a:extLst>
          </a:blip>
          <a:srcRect l="17936" t="20075" r="20279" b="43546"/>
          <a:stretch/>
        </p:blipFill>
        <p:spPr bwMode="auto">
          <a:xfrm flipH="1">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CCDD5BE-40C7-47C6-BDCD-3C820C66949B}"/>
              </a:ext>
            </a:extLst>
          </p:cNvPr>
          <p:cNvSpPr txBox="1"/>
          <p:nvPr/>
        </p:nvSpPr>
        <p:spPr>
          <a:xfrm>
            <a:off x="379396" y="1960874"/>
            <a:ext cx="8370904" cy="3477875"/>
          </a:xfrm>
          <a:prstGeom prst="rect">
            <a:avLst/>
          </a:prstGeom>
          <a:noFill/>
        </p:spPr>
        <p:txBody>
          <a:bodyPr wrap="square" rtlCol="0">
            <a:spAutoFit/>
          </a:bodyPr>
          <a:lstStyle/>
          <a:p>
            <a:r>
              <a:rPr lang="en-US" sz="3600" b="1" dirty="0" err="1">
                <a:highlight>
                  <a:srgbClr val="EEF2F5"/>
                </a:highlight>
                <a:latin typeface="Product Sans" panose="020B0403030502040203" pitchFamily="34" charset="0"/>
              </a:rPr>
              <a:t>pyspi</a:t>
            </a:r>
            <a:r>
              <a:rPr lang="en-US" sz="3600" dirty="0">
                <a:highlight>
                  <a:srgbClr val="EEF2F5"/>
                </a:highlight>
                <a:latin typeface="Product Sans" panose="020B0403030502040203" pitchFamily="34" charset="0"/>
              </a:rPr>
              <a:t>: python toolkit for statistical analysis of pairwise interactions</a:t>
            </a:r>
          </a:p>
          <a:p>
            <a:endParaRPr lang="en-US" sz="3600" dirty="0">
              <a:latin typeface="Product Sans" panose="020B0403030502040203" pitchFamily="34" charset="0"/>
            </a:endParaRPr>
          </a:p>
          <a:p>
            <a:r>
              <a:rPr lang="en-US" sz="2800" dirty="0">
                <a:highlight>
                  <a:srgbClr val="EEF2F5"/>
                </a:highlight>
                <a:latin typeface="Product Sans" panose="020B0403030502040203" pitchFamily="34" charset="0"/>
              </a:rPr>
              <a:t>Package author: Oliver Cliff</a:t>
            </a:r>
          </a:p>
          <a:p>
            <a:r>
              <a:rPr lang="en-AU" sz="2800" dirty="0">
                <a:highlight>
                  <a:srgbClr val="EEF2F5"/>
                </a:highlight>
                <a:latin typeface="Product Sans" panose="020B0403030502040203" pitchFamily="34" charset="0"/>
              </a:rPr>
              <a:t>Workshop presenter: Annie G. Bryant</a:t>
            </a:r>
          </a:p>
          <a:p>
            <a:endParaRPr lang="en-AU" sz="2800" dirty="0">
              <a:highlight>
                <a:srgbClr val="EEF2F5"/>
              </a:highlight>
              <a:latin typeface="Product Sans" panose="020B0403030502040203" pitchFamily="34" charset="0"/>
            </a:endParaRPr>
          </a:p>
          <a:p>
            <a:r>
              <a:rPr lang="en-AU" sz="2800" dirty="0">
                <a:highlight>
                  <a:srgbClr val="EEF2F5"/>
                </a:highlight>
                <a:latin typeface="Product Sans" panose="020B0403030502040203" pitchFamily="34" charset="0"/>
              </a:rPr>
              <a:t>16 July 2022</a:t>
            </a:r>
          </a:p>
        </p:txBody>
      </p:sp>
      <p:sp>
        <p:nvSpPr>
          <p:cNvPr id="8" name="TextBox 7">
            <a:extLst>
              <a:ext uri="{FF2B5EF4-FFF2-40B4-BE49-F238E27FC236}">
                <a16:creationId xmlns:a16="http://schemas.microsoft.com/office/drawing/2014/main" id="{CFFE33CB-0E1F-4F50-BEA9-E97B30169CAF}"/>
              </a:ext>
            </a:extLst>
          </p:cNvPr>
          <p:cNvSpPr txBox="1"/>
          <p:nvPr/>
        </p:nvSpPr>
        <p:spPr>
          <a:xfrm>
            <a:off x="6096000" y="5294210"/>
            <a:ext cx="5963251" cy="1384995"/>
          </a:xfrm>
          <a:prstGeom prst="rect">
            <a:avLst/>
          </a:prstGeom>
          <a:noFill/>
        </p:spPr>
        <p:txBody>
          <a:bodyPr wrap="square" rtlCol="0">
            <a:spAutoFit/>
          </a:bodyPr>
          <a:lstStyle/>
          <a:p>
            <a:pPr algn="r"/>
            <a:r>
              <a:rPr lang="en-US" sz="2800" b="1" dirty="0">
                <a:highlight>
                  <a:srgbClr val="EEF2F5"/>
                </a:highlight>
                <a:latin typeface="Product Sans" panose="020B0403030502040203" pitchFamily="34" charset="0"/>
              </a:rPr>
              <a:t>Dynamics and Neural Systems Lab</a:t>
            </a:r>
          </a:p>
          <a:p>
            <a:pPr algn="r"/>
            <a:r>
              <a:rPr lang="en-US" sz="2800" dirty="0">
                <a:highlight>
                  <a:srgbClr val="EEF2F5"/>
                </a:highlight>
                <a:latin typeface="Product Sans" panose="020B0403030502040203" pitchFamily="34" charset="0"/>
              </a:rPr>
              <a:t>The University of Sydney</a:t>
            </a:r>
          </a:p>
          <a:p>
            <a:pPr algn="r"/>
            <a:r>
              <a:rPr lang="en-US" sz="2800" dirty="0">
                <a:highlight>
                  <a:srgbClr val="EEF2F5"/>
                </a:highlight>
                <a:latin typeface="Product Sans" panose="020B0403030502040203" pitchFamily="34" charset="0"/>
              </a:rPr>
              <a:t>https://github.com/olivercliff/pyspi/</a:t>
            </a:r>
            <a:endParaRPr lang="en-AU" sz="2800" dirty="0">
              <a:highlight>
                <a:srgbClr val="EEF2F5"/>
              </a:highlight>
              <a:latin typeface="Product Sans" panose="020B0403030502040203" pitchFamily="34" charset="0"/>
            </a:endParaRPr>
          </a:p>
        </p:txBody>
      </p:sp>
      <p:sp>
        <p:nvSpPr>
          <p:cNvPr id="9" name="TextBox 8">
            <a:extLst>
              <a:ext uri="{FF2B5EF4-FFF2-40B4-BE49-F238E27FC236}">
                <a16:creationId xmlns:a16="http://schemas.microsoft.com/office/drawing/2014/main" id="{37F1BE15-E9E3-464B-BA5F-4F8FFA6601E3}"/>
              </a:ext>
            </a:extLst>
          </p:cNvPr>
          <p:cNvSpPr txBox="1"/>
          <p:nvPr/>
        </p:nvSpPr>
        <p:spPr>
          <a:xfrm>
            <a:off x="379396" y="330757"/>
            <a:ext cx="4052904" cy="923330"/>
          </a:xfrm>
          <a:prstGeom prst="rect">
            <a:avLst/>
          </a:prstGeom>
          <a:noFill/>
        </p:spPr>
        <p:txBody>
          <a:bodyPr wrap="square" rtlCol="0">
            <a:spAutoFit/>
          </a:bodyPr>
          <a:lstStyle/>
          <a:p>
            <a:r>
              <a:rPr lang="en-US" sz="5400" b="1" dirty="0">
                <a:highlight>
                  <a:srgbClr val="EEF2F5"/>
                </a:highlight>
                <a:latin typeface="Product Sans" panose="020B0403030502040203" pitchFamily="34" charset="0"/>
              </a:rPr>
              <a:t>CNS</a:t>
            </a:r>
            <a:r>
              <a:rPr lang="en-US" sz="5400" dirty="0">
                <a:highlight>
                  <a:srgbClr val="EEF2F5"/>
                </a:highlight>
                <a:latin typeface="Product Sans" panose="020B0403030502040203" pitchFamily="34" charset="0"/>
              </a:rPr>
              <a:t>2022</a:t>
            </a:r>
            <a:endParaRPr lang="en-AU" sz="5400" dirty="0">
              <a:highlight>
                <a:srgbClr val="EEF2F5"/>
              </a:highlight>
              <a:latin typeface="Product Sans" panose="020B0403030502040203" pitchFamily="34" charset="0"/>
            </a:endParaRPr>
          </a:p>
        </p:txBody>
      </p:sp>
    </p:spTree>
    <p:extLst>
      <p:ext uri="{BB962C8B-B14F-4D97-AF65-F5344CB8AC3E}">
        <p14:creationId xmlns:p14="http://schemas.microsoft.com/office/powerpoint/2010/main" val="3013748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B2E4D-FA62-4D5F-B584-80240E618B83}"/>
              </a:ext>
            </a:extLst>
          </p:cNvPr>
          <p:cNvSpPr>
            <a:spLocks noGrp="1"/>
          </p:cNvSpPr>
          <p:nvPr>
            <p:ph type="title"/>
          </p:nvPr>
        </p:nvSpPr>
        <p:spPr>
          <a:xfrm>
            <a:off x="838200" y="365125"/>
            <a:ext cx="10515600" cy="727075"/>
          </a:xfrm>
        </p:spPr>
        <p:txBody>
          <a:bodyPr/>
          <a:lstStyle/>
          <a:p>
            <a:pPr algn="ctr"/>
            <a:r>
              <a:rPr lang="en-US" dirty="0">
                <a:latin typeface="Product Sans" panose="020B0403030502040203" pitchFamily="34" charset="0"/>
              </a:rPr>
              <a:t>Ways we’re </a:t>
            </a:r>
            <a:r>
              <a:rPr lang="en-US" sz="4000" dirty="0">
                <a:latin typeface="Product Sans" panose="020B0403030502040203" pitchFamily="34" charset="0"/>
              </a:rPr>
              <a:t>improving</a:t>
            </a:r>
            <a:r>
              <a:rPr lang="en-US" dirty="0">
                <a:latin typeface="Product Sans" panose="020B0403030502040203" pitchFamily="34" charset="0"/>
              </a:rPr>
              <a:t> </a:t>
            </a:r>
            <a:r>
              <a:rPr lang="en-US" dirty="0" err="1">
                <a:latin typeface="Product Sans" panose="020B0403030502040203" pitchFamily="34" charset="0"/>
              </a:rPr>
              <a:t>pyspi</a:t>
            </a:r>
            <a:r>
              <a:rPr lang="en-US" dirty="0">
                <a:latin typeface="Product Sans" panose="020B0403030502040203" pitchFamily="34" charset="0"/>
              </a:rPr>
              <a:t> accessibility</a:t>
            </a:r>
            <a:endParaRPr lang="en-AU" dirty="0">
              <a:latin typeface="Product Sans" panose="020B0403030502040203" pitchFamily="34" charset="0"/>
            </a:endParaRPr>
          </a:p>
        </p:txBody>
      </p:sp>
      <p:sp>
        <p:nvSpPr>
          <p:cNvPr id="4" name="Rectangle 3">
            <a:extLst>
              <a:ext uri="{FF2B5EF4-FFF2-40B4-BE49-F238E27FC236}">
                <a16:creationId xmlns:a16="http://schemas.microsoft.com/office/drawing/2014/main" id="{7A8E8ED0-E2BF-4E5C-AF42-C2752C651093}"/>
              </a:ext>
            </a:extLst>
          </p:cNvPr>
          <p:cNvSpPr/>
          <p:nvPr/>
        </p:nvSpPr>
        <p:spPr>
          <a:xfrm>
            <a:off x="520700" y="1308101"/>
            <a:ext cx="11150600" cy="234949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6B10AA4C-D8BD-4FF9-8EC9-2A6380EBC63D}"/>
              </a:ext>
            </a:extLst>
          </p:cNvPr>
          <p:cNvSpPr/>
          <p:nvPr/>
        </p:nvSpPr>
        <p:spPr>
          <a:xfrm>
            <a:off x="520701" y="3880035"/>
            <a:ext cx="11150600" cy="248331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Box 6">
            <a:extLst>
              <a:ext uri="{FF2B5EF4-FFF2-40B4-BE49-F238E27FC236}">
                <a16:creationId xmlns:a16="http://schemas.microsoft.com/office/drawing/2014/main" id="{0AE8E945-CD12-4476-BC49-52E60988F82B}"/>
              </a:ext>
            </a:extLst>
          </p:cNvPr>
          <p:cNvSpPr txBox="1"/>
          <p:nvPr/>
        </p:nvSpPr>
        <p:spPr>
          <a:xfrm flipH="1">
            <a:off x="624395" y="1436967"/>
            <a:ext cx="2828621" cy="523220"/>
          </a:xfrm>
          <a:prstGeom prst="rect">
            <a:avLst/>
          </a:prstGeom>
          <a:noFill/>
        </p:spPr>
        <p:txBody>
          <a:bodyPr wrap="square" rtlCol="0">
            <a:spAutoFit/>
          </a:bodyPr>
          <a:lstStyle/>
          <a:p>
            <a:r>
              <a:rPr lang="en-US" sz="2800" dirty="0" err="1">
                <a:latin typeface="Product Sans" panose="020B0403030502040203" pitchFamily="34" charset="0"/>
              </a:rPr>
              <a:t>pyspi</a:t>
            </a:r>
            <a:r>
              <a:rPr lang="en-US" sz="2800" dirty="0">
                <a:latin typeface="Product Sans" panose="020B0403030502040203" pitchFamily="34" charset="0"/>
              </a:rPr>
              <a:t>-</a:t>
            </a:r>
            <a:r>
              <a:rPr lang="en-US" sz="2800" b="1" dirty="0">
                <a:latin typeface="Product Sans" panose="020B0403030502040203" pitchFamily="34" charset="0"/>
              </a:rPr>
              <a:t>distribute</a:t>
            </a:r>
            <a:endParaRPr lang="en-AU" sz="2800" b="1" dirty="0">
              <a:latin typeface="Product Sans" panose="020B0403030502040203" pitchFamily="34" charset="0"/>
            </a:endParaRPr>
          </a:p>
        </p:txBody>
      </p:sp>
      <p:sp>
        <p:nvSpPr>
          <p:cNvPr id="8" name="TextBox 7">
            <a:extLst>
              <a:ext uri="{FF2B5EF4-FFF2-40B4-BE49-F238E27FC236}">
                <a16:creationId xmlns:a16="http://schemas.microsoft.com/office/drawing/2014/main" id="{D3E8CA10-A117-4375-95EC-E3A5A6C15DB2}"/>
              </a:ext>
            </a:extLst>
          </p:cNvPr>
          <p:cNvSpPr txBox="1"/>
          <p:nvPr/>
        </p:nvSpPr>
        <p:spPr>
          <a:xfrm flipH="1">
            <a:off x="624395" y="3983086"/>
            <a:ext cx="3295352" cy="523220"/>
          </a:xfrm>
          <a:prstGeom prst="rect">
            <a:avLst/>
          </a:prstGeom>
          <a:noFill/>
        </p:spPr>
        <p:txBody>
          <a:bodyPr wrap="square" rtlCol="0">
            <a:spAutoFit/>
          </a:bodyPr>
          <a:lstStyle/>
          <a:p>
            <a:r>
              <a:rPr lang="en-US" sz="2800" dirty="0">
                <a:latin typeface="Product Sans" panose="020B0403030502040203" pitchFamily="34" charset="0"/>
              </a:rPr>
              <a:t>Interfacing with </a:t>
            </a:r>
            <a:r>
              <a:rPr lang="en-US" sz="2800" b="1" dirty="0">
                <a:latin typeface="Product Sans" panose="020B0403030502040203" pitchFamily="34" charset="0"/>
              </a:rPr>
              <a:t>R</a:t>
            </a:r>
            <a:endParaRPr lang="en-AU" sz="2800" b="1" dirty="0">
              <a:latin typeface="Product Sans" panose="020B0403030502040203" pitchFamily="34" charset="0"/>
            </a:endParaRPr>
          </a:p>
        </p:txBody>
      </p:sp>
      <p:pic>
        <p:nvPicPr>
          <p:cNvPr id="6" name="Picture 5">
            <a:extLst>
              <a:ext uri="{FF2B5EF4-FFF2-40B4-BE49-F238E27FC236}">
                <a16:creationId xmlns:a16="http://schemas.microsoft.com/office/drawing/2014/main" id="{04601564-C3CC-45AB-A680-2D1E312E2AD5}"/>
              </a:ext>
            </a:extLst>
          </p:cNvPr>
          <p:cNvPicPr>
            <a:picLocks noChangeAspect="1"/>
          </p:cNvPicPr>
          <p:nvPr/>
        </p:nvPicPr>
        <p:blipFill>
          <a:blip r:embed="rId3"/>
          <a:stretch>
            <a:fillRect/>
          </a:stretch>
        </p:blipFill>
        <p:spPr>
          <a:xfrm>
            <a:off x="5571505" y="1564850"/>
            <a:ext cx="5800943" cy="1835870"/>
          </a:xfrm>
          <a:prstGeom prst="rect">
            <a:avLst/>
          </a:prstGeom>
        </p:spPr>
      </p:pic>
      <p:pic>
        <p:nvPicPr>
          <p:cNvPr id="1026" name="Picture 2" descr="reticulated python">
            <a:extLst>
              <a:ext uri="{FF2B5EF4-FFF2-40B4-BE49-F238E27FC236}">
                <a16:creationId xmlns:a16="http://schemas.microsoft.com/office/drawing/2014/main" id="{699741A5-CA18-481C-A472-3E9C48B04F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4862" y="4244696"/>
            <a:ext cx="2234300" cy="15600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441E30D-6CC3-4CC1-8F10-4052A5184F18}"/>
              </a:ext>
            </a:extLst>
          </p:cNvPr>
          <p:cNvSpPr txBox="1"/>
          <p:nvPr/>
        </p:nvSpPr>
        <p:spPr>
          <a:xfrm>
            <a:off x="624395" y="4754103"/>
            <a:ext cx="4711176" cy="646331"/>
          </a:xfrm>
          <a:prstGeom prst="rect">
            <a:avLst/>
          </a:prstGeom>
          <a:noFill/>
        </p:spPr>
        <p:txBody>
          <a:bodyPr wrap="square">
            <a:spAutoFit/>
          </a:bodyPr>
          <a:lstStyle/>
          <a:p>
            <a:r>
              <a:rPr lang="en-AU" b="1" dirty="0">
                <a:latin typeface="Product Sans" panose="020B0403030502040203" pitchFamily="34" charset="0"/>
              </a:rPr>
              <a:t>reticulate</a:t>
            </a:r>
            <a:r>
              <a:rPr lang="en-AU" dirty="0">
                <a:latin typeface="Product Sans" panose="020B0403030502040203" pitchFamily="34" charset="0"/>
              </a:rPr>
              <a:t> package</a:t>
            </a:r>
          </a:p>
          <a:p>
            <a:r>
              <a:rPr lang="en-AU" dirty="0">
                <a:latin typeface="Product Sans" panose="020B0403030502040203" pitchFamily="34" charset="0"/>
              </a:rPr>
              <a:t>https://rstudio.github.io/reticulate/</a:t>
            </a:r>
          </a:p>
        </p:txBody>
      </p:sp>
      <p:sp>
        <p:nvSpPr>
          <p:cNvPr id="12" name="TextBox 11">
            <a:extLst>
              <a:ext uri="{FF2B5EF4-FFF2-40B4-BE49-F238E27FC236}">
                <a16:creationId xmlns:a16="http://schemas.microsoft.com/office/drawing/2014/main" id="{503850DE-41BB-4001-AAD9-94E4CB7236E9}"/>
              </a:ext>
            </a:extLst>
          </p:cNvPr>
          <p:cNvSpPr txBox="1"/>
          <p:nvPr/>
        </p:nvSpPr>
        <p:spPr>
          <a:xfrm>
            <a:off x="624395" y="2324848"/>
            <a:ext cx="5380479" cy="369332"/>
          </a:xfrm>
          <a:prstGeom prst="rect">
            <a:avLst/>
          </a:prstGeom>
          <a:noFill/>
        </p:spPr>
        <p:txBody>
          <a:bodyPr wrap="square">
            <a:spAutoFit/>
          </a:bodyPr>
          <a:lstStyle/>
          <a:p>
            <a:r>
              <a:rPr lang="en-AU" dirty="0">
                <a:latin typeface="Product Sans" panose="020B0403030502040203" pitchFamily="34" charset="0"/>
              </a:rPr>
              <a:t>https://github.com/olivercliff/pyspi-distribute</a:t>
            </a:r>
          </a:p>
        </p:txBody>
      </p:sp>
      <p:pic>
        <p:nvPicPr>
          <p:cNvPr id="1028" name="Picture 4">
            <a:extLst>
              <a:ext uri="{FF2B5EF4-FFF2-40B4-BE49-F238E27FC236}">
                <a16:creationId xmlns:a16="http://schemas.microsoft.com/office/drawing/2014/main" id="{4B8E2890-D47E-4DA4-8360-85B56A989F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82147" y="4244696"/>
            <a:ext cx="1568134" cy="1809888"/>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F2D1893C-EB24-4A1B-A7CF-0CC0DC3AB07E}"/>
              </a:ext>
            </a:extLst>
          </p:cNvPr>
          <p:cNvCxnSpPr/>
          <p:nvPr/>
        </p:nvCxnSpPr>
        <p:spPr>
          <a:xfrm>
            <a:off x="8173038" y="5077268"/>
            <a:ext cx="848412" cy="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143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animEffect transition="in" filter="fade">
                                      <p:cBhvr>
                                        <p:cTn id="19" dur="500"/>
                                        <p:tgtEl>
                                          <p:spTgt spid="1028"/>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D3A86-6B0B-47F2-AD08-07748F69B128}"/>
              </a:ext>
            </a:extLst>
          </p:cNvPr>
          <p:cNvSpPr>
            <a:spLocks noGrp="1"/>
          </p:cNvSpPr>
          <p:nvPr>
            <p:ph type="title"/>
          </p:nvPr>
        </p:nvSpPr>
        <p:spPr>
          <a:xfrm>
            <a:off x="838200" y="155465"/>
            <a:ext cx="10515600" cy="1325563"/>
          </a:xfrm>
        </p:spPr>
        <p:txBody>
          <a:bodyPr/>
          <a:lstStyle/>
          <a:p>
            <a:pPr algn="ctr"/>
            <a:r>
              <a:rPr lang="en-US" dirty="0">
                <a:latin typeface="Product Sans" panose="020B0403030502040203" pitchFamily="34" charset="0"/>
              </a:rPr>
              <a:t>Thank you! Any questions?</a:t>
            </a:r>
            <a:endParaRPr lang="en-AU" dirty="0">
              <a:latin typeface="Product Sans" panose="020B0403030502040203" pitchFamily="34" charset="0"/>
            </a:endParaRPr>
          </a:p>
        </p:txBody>
      </p:sp>
      <p:pic>
        <p:nvPicPr>
          <p:cNvPr id="5" name="Picture 4">
            <a:extLst>
              <a:ext uri="{FF2B5EF4-FFF2-40B4-BE49-F238E27FC236}">
                <a16:creationId xmlns:a16="http://schemas.microsoft.com/office/drawing/2014/main" id="{38A9F5E5-89F4-47A2-AC55-7C79C05A2D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2765" y="4124833"/>
            <a:ext cx="2622586" cy="73779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lide 1">
            <a:extLst>
              <a:ext uri="{FF2B5EF4-FFF2-40B4-BE49-F238E27FC236}">
                <a16:creationId xmlns:a16="http://schemas.microsoft.com/office/drawing/2014/main" id="{BC99D83D-5C9A-4C7F-9786-36FFF4587C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116" y="3601552"/>
            <a:ext cx="1475376" cy="13856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5FBD76D-88B0-4E10-8DFC-C9CFDD45092D}"/>
              </a:ext>
            </a:extLst>
          </p:cNvPr>
          <p:cNvSpPr txBox="1"/>
          <p:nvPr/>
        </p:nvSpPr>
        <p:spPr>
          <a:xfrm>
            <a:off x="2936068" y="5078924"/>
            <a:ext cx="5067472" cy="923330"/>
          </a:xfrm>
          <a:prstGeom prst="rect">
            <a:avLst/>
          </a:prstGeom>
          <a:noFill/>
        </p:spPr>
        <p:txBody>
          <a:bodyPr wrap="square">
            <a:spAutoFit/>
          </a:bodyPr>
          <a:lstStyle/>
          <a:p>
            <a:pPr algn="ctr"/>
            <a:r>
              <a:rPr lang="en-US" b="1" dirty="0">
                <a:solidFill>
                  <a:schemeClr val="tx1"/>
                </a:solidFill>
                <a:latin typeface="Product Sans" panose="020B0403030502040203" pitchFamily="34" charset="0"/>
                <a:ea typeface="Open Sans" pitchFamily="2" charset="0"/>
                <a:cs typeface="Open Sans" pitchFamily="2" charset="0"/>
              </a:rPr>
              <a:t>Dynamics and Neural Systems Lab</a:t>
            </a:r>
          </a:p>
          <a:p>
            <a:pPr algn="ctr"/>
            <a:r>
              <a:rPr lang="en-US" dirty="0">
                <a:latin typeface="Product Sans" panose="020B0403030502040203" pitchFamily="34" charset="0"/>
                <a:ea typeface="Open Sans" pitchFamily="2" charset="0"/>
                <a:cs typeface="Open Sans" pitchFamily="2" charset="0"/>
              </a:rPr>
              <a:t>School of Physics</a:t>
            </a:r>
          </a:p>
          <a:p>
            <a:pPr algn="ctr"/>
            <a:r>
              <a:rPr lang="en-US" dirty="0">
                <a:solidFill>
                  <a:schemeClr val="tx1"/>
                </a:solidFill>
                <a:latin typeface="Product Sans" panose="020B0403030502040203" pitchFamily="34" charset="0"/>
                <a:ea typeface="Open Sans" pitchFamily="2" charset="0"/>
                <a:cs typeface="Open Sans" pitchFamily="2" charset="0"/>
              </a:rPr>
              <a:t>The University of Sydney</a:t>
            </a:r>
            <a:endParaRPr lang="en-AU" dirty="0">
              <a:solidFill>
                <a:schemeClr val="tx1"/>
              </a:solidFill>
              <a:latin typeface="Product Sans" panose="020B0403030502040203" pitchFamily="34" charset="0"/>
              <a:ea typeface="Open Sans" pitchFamily="2" charset="0"/>
              <a:cs typeface="Open Sans" pitchFamily="2" charset="0"/>
            </a:endParaRPr>
          </a:p>
        </p:txBody>
      </p:sp>
      <p:cxnSp>
        <p:nvCxnSpPr>
          <p:cNvPr id="7" name="Straight Connector 6">
            <a:extLst>
              <a:ext uri="{FF2B5EF4-FFF2-40B4-BE49-F238E27FC236}">
                <a16:creationId xmlns:a16="http://schemas.microsoft.com/office/drawing/2014/main" id="{A1079E6B-BC4E-4F20-9394-D40A681A7C2C}"/>
              </a:ext>
            </a:extLst>
          </p:cNvPr>
          <p:cNvCxnSpPr/>
          <p:nvPr/>
        </p:nvCxnSpPr>
        <p:spPr>
          <a:xfrm>
            <a:off x="7855759" y="1349147"/>
            <a:ext cx="0" cy="507434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D4055AC-96D9-45D1-803C-AF94DBE937E8}"/>
              </a:ext>
            </a:extLst>
          </p:cNvPr>
          <p:cNvSpPr txBox="1"/>
          <p:nvPr/>
        </p:nvSpPr>
        <p:spPr>
          <a:xfrm>
            <a:off x="8152791" y="1606132"/>
            <a:ext cx="5067472" cy="400110"/>
          </a:xfrm>
          <a:prstGeom prst="rect">
            <a:avLst/>
          </a:prstGeom>
          <a:noFill/>
        </p:spPr>
        <p:txBody>
          <a:bodyPr wrap="square">
            <a:spAutoFit/>
          </a:bodyPr>
          <a:lstStyle/>
          <a:p>
            <a:r>
              <a:rPr lang="en-US" sz="2000" dirty="0">
                <a:solidFill>
                  <a:schemeClr val="tx1"/>
                </a:solidFill>
                <a:latin typeface="Product Sans" panose="020B0403030502040203" pitchFamily="34" charset="0"/>
                <a:ea typeface="Open Sans" pitchFamily="2" charset="0"/>
                <a:cs typeface="Open Sans" pitchFamily="2" charset="0"/>
              </a:rPr>
              <a:t>With </a:t>
            </a:r>
            <a:r>
              <a:rPr lang="en-US" sz="2000" dirty="0">
                <a:latin typeface="Product Sans" panose="020B0403030502040203" pitchFamily="34" charset="0"/>
                <a:ea typeface="Open Sans" pitchFamily="2" charset="0"/>
                <a:cs typeface="Open Sans" pitchFamily="2" charset="0"/>
              </a:rPr>
              <a:t>support from:</a:t>
            </a:r>
            <a:endParaRPr lang="en-AU" sz="2000" dirty="0">
              <a:solidFill>
                <a:schemeClr val="tx1"/>
              </a:solidFill>
              <a:latin typeface="Product Sans" panose="020B0403030502040203" pitchFamily="34" charset="0"/>
              <a:ea typeface="Open Sans" pitchFamily="2" charset="0"/>
              <a:cs typeface="Open Sans" pitchFamily="2" charset="0"/>
            </a:endParaRPr>
          </a:p>
        </p:txBody>
      </p:sp>
      <p:sp>
        <p:nvSpPr>
          <p:cNvPr id="11" name="TextBox 10">
            <a:extLst>
              <a:ext uri="{FF2B5EF4-FFF2-40B4-BE49-F238E27FC236}">
                <a16:creationId xmlns:a16="http://schemas.microsoft.com/office/drawing/2014/main" id="{BE50E5D3-D841-4979-A2E1-89631426FDF8}"/>
              </a:ext>
            </a:extLst>
          </p:cNvPr>
          <p:cNvSpPr txBox="1"/>
          <p:nvPr/>
        </p:nvSpPr>
        <p:spPr>
          <a:xfrm>
            <a:off x="8229616" y="5062479"/>
            <a:ext cx="3641733" cy="1015663"/>
          </a:xfrm>
          <a:prstGeom prst="rect">
            <a:avLst/>
          </a:prstGeom>
          <a:noFill/>
        </p:spPr>
        <p:txBody>
          <a:bodyPr wrap="square">
            <a:spAutoFit/>
          </a:bodyPr>
          <a:lstStyle/>
          <a:p>
            <a:r>
              <a:rPr lang="en-US" sz="2000" dirty="0">
                <a:solidFill>
                  <a:schemeClr val="tx1"/>
                </a:solidFill>
                <a:latin typeface="Product Sans" panose="020B0403030502040203" pitchFamily="34" charset="0"/>
                <a:ea typeface="Open Sans" pitchFamily="2" charset="0"/>
                <a:cs typeface="Open Sans" pitchFamily="2" charset="0"/>
              </a:rPr>
              <a:t>The American Australian Association Graduate Education Fund</a:t>
            </a:r>
            <a:endParaRPr lang="en-AU" sz="2000" dirty="0">
              <a:solidFill>
                <a:schemeClr val="tx1"/>
              </a:solidFill>
              <a:latin typeface="Product Sans" panose="020B0403030502040203" pitchFamily="34" charset="0"/>
              <a:ea typeface="Open Sans" pitchFamily="2" charset="0"/>
              <a:cs typeface="Open Sans" pitchFamily="2" charset="0"/>
            </a:endParaRPr>
          </a:p>
        </p:txBody>
      </p:sp>
      <p:pic>
        <p:nvPicPr>
          <p:cNvPr id="12" name="Picture 14">
            <a:extLst>
              <a:ext uri="{FF2B5EF4-FFF2-40B4-BE49-F238E27FC236}">
                <a16:creationId xmlns:a16="http://schemas.microsoft.com/office/drawing/2014/main" id="{EDBE6B30-3047-4133-A067-3C88C53586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2765" y="1975465"/>
            <a:ext cx="2175552" cy="10877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71F632F-35C1-4A61-A0D2-9E18E746F967}"/>
              </a:ext>
            </a:extLst>
          </p:cNvPr>
          <p:cNvSpPr txBox="1"/>
          <p:nvPr/>
        </p:nvSpPr>
        <p:spPr>
          <a:xfrm>
            <a:off x="8232765" y="3095249"/>
            <a:ext cx="3641734" cy="707886"/>
          </a:xfrm>
          <a:prstGeom prst="rect">
            <a:avLst/>
          </a:prstGeom>
          <a:noFill/>
        </p:spPr>
        <p:txBody>
          <a:bodyPr wrap="square">
            <a:spAutoFit/>
          </a:bodyPr>
          <a:lstStyle/>
          <a:p>
            <a:r>
              <a:rPr lang="en-US" sz="2000" dirty="0">
                <a:solidFill>
                  <a:schemeClr val="tx1"/>
                </a:solidFill>
                <a:latin typeface="Product Sans" panose="020B0403030502040203" pitchFamily="34" charset="0"/>
                <a:ea typeface="Open Sans" pitchFamily="2" charset="0"/>
                <a:cs typeface="Open Sans" pitchFamily="2" charset="0"/>
              </a:rPr>
              <a:t>The University of Sydney Physics Foundation</a:t>
            </a:r>
            <a:endParaRPr lang="en-AU" sz="2000" dirty="0">
              <a:solidFill>
                <a:schemeClr val="tx1"/>
              </a:solidFill>
              <a:latin typeface="Product Sans" panose="020B0403030502040203" pitchFamily="34" charset="0"/>
              <a:ea typeface="Open Sans" pitchFamily="2" charset="0"/>
              <a:cs typeface="Open Sans" pitchFamily="2" charset="0"/>
            </a:endParaRPr>
          </a:p>
        </p:txBody>
      </p:sp>
      <p:sp>
        <p:nvSpPr>
          <p:cNvPr id="4" name="Slide Number Placeholder 3">
            <a:extLst>
              <a:ext uri="{FF2B5EF4-FFF2-40B4-BE49-F238E27FC236}">
                <a16:creationId xmlns:a16="http://schemas.microsoft.com/office/drawing/2014/main" id="{D6751419-250E-4F25-A892-24D8E9FD0139}"/>
              </a:ext>
            </a:extLst>
          </p:cNvPr>
          <p:cNvSpPr>
            <a:spLocks noGrp="1"/>
          </p:cNvSpPr>
          <p:nvPr>
            <p:ph type="sldNum" sz="quarter" idx="12"/>
          </p:nvPr>
        </p:nvSpPr>
        <p:spPr/>
        <p:txBody>
          <a:bodyPr/>
          <a:lstStyle/>
          <a:p>
            <a:fld id="{C42B02F8-E519-4AA4-8330-31B4BA7144F5}" type="slidenum">
              <a:rPr lang="en-AU" smtClean="0"/>
              <a:t>11</a:t>
            </a:fld>
            <a:endParaRPr lang="en-AU"/>
          </a:p>
        </p:txBody>
      </p:sp>
      <p:sp>
        <p:nvSpPr>
          <p:cNvPr id="8" name="Date Placeholder 7">
            <a:extLst>
              <a:ext uri="{FF2B5EF4-FFF2-40B4-BE49-F238E27FC236}">
                <a16:creationId xmlns:a16="http://schemas.microsoft.com/office/drawing/2014/main" id="{DB58DA4E-723E-4E4C-A896-59A2F1E201AC}"/>
              </a:ext>
            </a:extLst>
          </p:cNvPr>
          <p:cNvSpPr>
            <a:spLocks noGrp="1"/>
          </p:cNvSpPr>
          <p:nvPr>
            <p:ph type="dt" sz="half" idx="10"/>
          </p:nvPr>
        </p:nvSpPr>
        <p:spPr/>
        <p:txBody>
          <a:bodyPr/>
          <a:lstStyle/>
          <a:p>
            <a:r>
              <a:rPr lang="en-US"/>
              <a:t>CNS 2022</a:t>
            </a:r>
            <a:endParaRPr lang="en-AU"/>
          </a:p>
        </p:txBody>
      </p:sp>
      <p:pic>
        <p:nvPicPr>
          <p:cNvPr id="14" name="Picture 2">
            <a:extLst>
              <a:ext uri="{FF2B5EF4-FFF2-40B4-BE49-F238E27FC236}">
                <a16:creationId xmlns:a16="http://schemas.microsoft.com/office/drawing/2014/main" id="{4A3E5778-B5D7-4050-98AC-21B145940F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0622" y="3708840"/>
            <a:ext cx="1231990" cy="125323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672C22E-8717-4B7A-B7D7-7306F0909F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950" y="1210073"/>
            <a:ext cx="1735111" cy="179507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1F91A0D-CE34-4AA0-A807-96F13A4F00A7}"/>
              </a:ext>
            </a:extLst>
          </p:cNvPr>
          <p:cNvSpPr txBox="1"/>
          <p:nvPr/>
        </p:nvSpPr>
        <p:spPr>
          <a:xfrm>
            <a:off x="1455136" y="5092323"/>
            <a:ext cx="1762961" cy="646331"/>
          </a:xfrm>
          <a:prstGeom prst="rect">
            <a:avLst/>
          </a:prstGeom>
          <a:noFill/>
        </p:spPr>
        <p:txBody>
          <a:bodyPr wrap="square">
            <a:spAutoFit/>
          </a:bodyPr>
          <a:lstStyle/>
          <a:p>
            <a:pPr algn="ctr"/>
            <a:r>
              <a:rPr lang="en-US" b="1" dirty="0">
                <a:solidFill>
                  <a:schemeClr val="tx1"/>
                </a:solidFill>
                <a:latin typeface="Product Sans" panose="020B0403030502040203" pitchFamily="34" charset="0"/>
                <a:ea typeface="Open Sans" pitchFamily="2" charset="0"/>
                <a:cs typeface="Open Sans" pitchFamily="2" charset="0"/>
              </a:rPr>
              <a:t>Ben D. Fulcher</a:t>
            </a:r>
          </a:p>
          <a:p>
            <a:pPr algn="ctr"/>
            <a:r>
              <a:rPr lang="en-US" dirty="0">
                <a:latin typeface="Product Sans" panose="020B0403030502040203" pitchFamily="34" charset="0"/>
                <a:ea typeface="Open Sans" pitchFamily="2" charset="0"/>
                <a:cs typeface="Open Sans" pitchFamily="2" charset="0"/>
              </a:rPr>
              <a:t>Supervisor</a:t>
            </a:r>
            <a:endParaRPr lang="en-US" dirty="0">
              <a:solidFill>
                <a:schemeClr val="tx1"/>
              </a:solidFill>
              <a:latin typeface="Product Sans" panose="020B0403030502040203" pitchFamily="34" charset="0"/>
              <a:ea typeface="Open Sans" pitchFamily="2" charset="0"/>
              <a:cs typeface="Open Sans" pitchFamily="2" charset="0"/>
            </a:endParaRPr>
          </a:p>
        </p:txBody>
      </p:sp>
      <p:sp>
        <p:nvSpPr>
          <p:cNvPr id="19" name="TextBox 18">
            <a:extLst>
              <a:ext uri="{FF2B5EF4-FFF2-40B4-BE49-F238E27FC236}">
                <a16:creationId xmlns:a16="http://schemas.microsoft.com/office/drawing/2014/main" id="{4DFE964A-BB05-40D6-9DBB-98238B89FB9A}"/>
              </a:ext>
            </a:extLst>
          </p:cNvPr>
          <p:cNvSpPr txBox="1"/>
          <p:nvPr/>
        </p:nvSpPr>
        <p:spPr>
          <a:xfrm>
            <a:off x="2464311" y="1459145"/>
            <a:ext cx="4684634" cy="1569660"/>
          </a:xfrm>
          <a:prstGeom prst="rect">
            <a:avLst/>
          </a:prstGeom>
          <a:noFill/>
        </p:spPr>
        <p:txBody>
          <a:bodyPr wrap="square">
            <a:spAutoFit/>
          </a:bodyPr>
          <a:lstStyle/>
          <a:p>
            <a:r>
              <a:rPr lang="en-US" sz="2400" b="1" dirty="0">
                <a:latin typeface="Product Sans" panose="020B0403030502040203" pitchFamily="34" charset="0"/>
                <a:ea typeface="Open Sans" pitchFamily="2" charset="0"/>
                <a:cs typeface="Open Sans" pitchFamily="2" charset="0"/>
              </a:rPr>
              <a:t>Oliver M. Cliff</a:t>
            </a:r>
          </a:p>
          <a:p>
            <a:r>
              <a:rPr lang="en-US" sz="2400" dirty="0" err="1">
                <a:solidFill>
                  <a:schemeClr val="tx1"/>
                </a:solidFill>
                <a:latin typeface="Product Sans" panose="020B0403030502040203" pitchFamily="34" charset="0"/>
                <a:ea typeface="Open Sans" pitchFamily="2" charset="0"/>
                <a:cs typeface="Open Sans" pitchFamily="2" charset="0"/>
              </a:rPr>
              <a:t>pyspi</a:t>
            </a:r>
            <a:r>
              <a:rPr lang="en-US" sz="2400" dirty="0">
                <a:solidFill>
                  <a:schemeClr val="tx1"/>
                </a:solidFill>
                <a:latin typeface="Product Sans" panose="020B0403030502040203" pitchFamily="34" charset="0"/>
                <a:ea typeface="Open Sans" pitchFamily="2" charset="0"/>
                <a:cs typeface="Open Sans" pitchFamily="2" charset="0"/>
              </a:rPr>
              <a:t> author</a:t>
            </a:r>
          </a:p>
          <a:p>
            <a:r>
              <a:rPr lang="en-AU" sz="2400" dirty="0">
                <a:solidFill>
                  <a:schemeClr val="tx1"/>
                </a:solidFill>
                <a:latin typeface="Product Sans" panose="020B0403030502040203" pitchFamily="34" charset="0"/>
                <a:ea typeface="Open Sans" pitchFamily="2" charset="0"/>
                <a:cs typeface="Open Sans" pitchFamily="2" charset="0"/>
                <a:hlinkClick r:id="rId8"/>
              </a:rPr>
              <a:t>https://github.com/olivercliff</a:t>
            </a:r>
            <a:endParaRPr lang="en-AU" sz="2400" dirty="0">
              <a:solidFill>
                <a:schemeClr val="tx1"/>
              </a:solidFill>
              <a:latin typeface="Product Sans" panose="020B0403030502040203" pitchFamily="34" charset="0"/>
              <a:ea typeface="Open Sans" pitchFamily="2" charset="0"/>
              <a:cs typeface="Open Sans" pitchFamily="2" charset="0"/>
            </a:endParaRPr>
          </a:p>
          <a:p>
            <a:endParaRPr lang="en-AU" sz="2400" dirty="0">
              <a:solidFill>
                <a:schemeClr val="tx1"/>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2157107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5A21E-6B72-F7E8-3FC2-025ADC1E03D0}"/>
              </a:ext>
            </a:extLst>
          </p:cNvPr>
          <p:cNvSpPr>
            <a:spLocks noGrp="1"/>
          </p:cNvSpPr>
          <p:nvPr>
            <p:ph type="title"/>
          </p:nvPr>
        </p:nvSpPr>
        <p:spPr>
          <a:xfrm>
            <a:off x="694267" y="66521"/>
            <a:ext cx="10659533" cy="1325563"/>
          </a:xfrm>
        </p:spPr>
        <p:txBody>
          <a:bodyPr/>
          <a:lstStyle/>
          <a:p>
            <a:pPr algn="ctr"/>
            <a:r>
              <a:rPr lang="en-US" dirty="0">
                <a:latin typeface="Product Sans" panose="020B0403030502040203" pitchFamily="34" charset="0"/>
                <a:cs typeface="Calibri Light"/>
              </a:rPr>
              <a:t>What are pairwise interactions?</a:t>
            </a:r>
            <a:endParaRPr lang="en-US" dirty="0">
              <a:latin typeface="Product Sans" panose="020B0403030502040203" pitchFamily="34" charset="0"/>
            </a:endParaRPr>
          </a:p>
        </p:txBody>
      </p:sp>
      <p:sp>
        <p:nvSpPr>
          <p:cNvPr id="8" name="Content Placeholder 7">
            <a:extLst>
              <a:ext uri="{FF2B5EF4-FFF2-40B4-BE49-F238E27FC236}">
                <a16:creationId xmlns:a16="http://schemas.microsoft.com/office/drawing/2014/main" id="{C5FB6828-BC7F-318F-29B1-17EDA86D1028}"/>
              </a:ext>
            </a:extLst>
          </p:cNvPr>
          <p:cNvSpPr>
            <a:spLocks noGrp="1"/>
          </p:cNvSpPr>
          <p:nvPr>
            <p:ph sz="half" idx="2"/>
          </p:nvPr>
        </p:nvSpPr>
        <p:spPr>
          <a:xfrm>
            <a:off x="4570077" y="5808371"/>
            <a:ext cx="6265038" cy="573825"/>
          </a:xfrm>
        </p:spPr>
        <p:txBody>
          <a:bodyPr vert="horz" lIns="91440" tIns="45720" rIns="91440" bIns="45720" rtlCol="0" anchor="t">
            <a:noAutofit/>
          </a:bodyPr>
          <a:lstStyle/>
          <a:p>
            <a:pPr marL="0" indent="0">
              <a:buNone/>
            </a:pPr>
            <a:r>
              <a:rPr lang="en-US" sz="2400" u="sng" dirty="0">
                <a:latin typeface="Product Sans" panose="020B0403030502040203" pitchFamily="34" charset="0"/>
                <a:cs typeface="Calibri"/>
              </a:rPr>
              <a:t>Biology</a:t>
            </a:r>
            <a:r>
              <a:rPr lang="en-US" sz="2400" dirty="0">
                <a:latin typeface="Product Sans" panose="020B0403030502040203" pitchFamily="34" charset="0"/>
                <a:cs typeface="Calibri"/>
              </a:rPr>
              <a:t>: Leader/follower in collective motion</a:t>
            </a:r>
          </a:p>
        </p:txBody>
      </p:sp>
      <p:pic>
        <p:nvPicPr>
          <p:cNvPr id="16" name="Picture 16" descr="Shape&#10;&#10;Description automatically generated">
            <a:extLst>
              <a:ext uri="{FF2B5EF4-FFF2-40B4-BE49-F238E27FC236}">
                <a16:creationId xmlns:a16="http://schemas.microsoft.com/office/drawing/2014/main" id="{36CBC66A-D9AB-EAED-4C93-1E79AC8EAE6A}"/>
              </a:ext>
            </a:extLst>
          </p:cNvPr>
          <p:cNvPicPr>
            <a:picLocks noGrp="1" noChangeAspect="1"/>
          </p:cNvPicPr>
          <p:nvPr>
            <p:ph sz="half" idx="1"/>
          </p:nvPr>
        </p:nvPicPr>
        <p:blipFill rotWithShape="1">
          <a:blip r:embed="rId3"/>
          <a:srcRect t="73655" r="68381"/>
          <a:stretch/>
        </p:blipFill>
        <p:spPr>
          <a:xfrm>
            <a:off x="694267" y="3586489"/>
            <a:ext cx="1134533" cy="775210"/>
          </a:xfrm>
        </p:spPr>
      </p:pic>
      <p:sp>
        <p:nvSpPr>
          <p:cNvPr id="6" name="TextBox 5">
            <a:extLst>
              <a:ext uri="{FF2B5EF4-FFF2-40B4-BE49-F238E27FC236}">
                <a16:creationId xmlns:a16="http://schemas.microsoft.com/office/drawing/2014/main" id="{F59E5C2D-A790-40A8-820E-0CBC0BCA1A7C}"/>
              </a:ext>
            </a:extLst>
          </p:cNvPr>
          <p:cNvSpPr txBox="1"/>
          <p:nvPr/>
        </p:nvSpPr>
        <p:spPr>
          <a:xfrm flipH="1">
            <a:off x="0" y="6488668"/>
            <a:ext cx="4895458" cy="369332"/>
          </a:xfrm>
          <a:prstGeom prst="rect">
            <a:avLst/>
          </a:prstGeom>
          <a:noFill/>
        </p:spPr>
        <p:txBody>
          <a:bodyPr wrap="square" rtlCol="0">
            <a:spAutoFit/>
          </a:bodyPr>
          <a:lstStyle/>
          <a:p>
            <a:r>
              <a:rPr lang="en-US" dirty="0">
                <a:latin typeface="Product Sans" panose="020B0403030502040203" pitchFamily="34" charset="0"/>
              </a:rPr>
              <a:t>Slide adapted courtesy of Oliver Cliff</a:t>
            </a:r>
            <a:endParaRPr lang="en-AU" dirty="0">
              <a:latin typeface="Product Sans" panose="020B0403030502040203" pitchFamily="34" charset="0"/>
            </a:endParaRPr>
          </a:p>
        </p:txBody>
      </p:sp>
      <p:pic>
        <p:nvPicPr>
          <p:cNvPr id="4" name="Picture 3" descr="A picture containing text&#10;&#10;Description automatically generated">
            <a:extLst>
              <a:ext uri="{FF2B5EF4-FFF2-40B4-BE49-F238E27FC236}">
                <a16:creationId xmlns:a16="http://schemas.microsoft.com/office/drawing/2014/main" id="{F4E7C4F0-9F65-415A-83B3-8CF48F77E9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267" y="1419234"/>
            <a:ext cx="1057423" cy="857370"/>
          </a:xfrm>
          <a:prstGeom prst="rect">
            <a:avLst/>
          </a:prstGeom>
        </p:spPr>
      </p:pic>
      <p:pic>
        <p:nvPicPr>
          <p:cNvPr id="9" name="Picture 8" descr="A picture containing text, night sky&#10;&#10;Description automatically generated">
            <a:extLst>
              <a:ext uri="{FF2B5EF4-FFF2-40B4-BE49-F238E27FC236}">
                <a16:creationId xmlns:a16="http://schemas.microsoft.com/office/drawing/2014/main" id="{9EF64AA9-256C-473C-BA4D-B24B28ED29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267" y="2528987"/>
            <a:ext cx="952633" cy="809738"/>
          </a:xfrm>
          <a:prstGeom prst="rect">
            <a:avLst/>
          </a:prstGeom>
        </p:spPr>
      </p:pic>
      <p:pic>
        <p:nvPicPr>
          <p:cNvPr id="11" name="Picture 10" descr="A picture containing building&#10;&#10;Description automatically generated">
            <a:extLst>
              <a:ext uri="{FF2B5EF4-FFF2-40B4-BE49-F238E27FC236}">
                <a16:creationId xmlns:a16="http://schemas.microsoft.com/office/drawing/2014/main" id="{CBCE8F38-F8DB-4771-86E3-9A40DCCDE1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50063" y="1420593"/>
            <a:ext cx="2534004" cy="2943636"/>
          </a:xfrm>
          <a:prstGeom prst="rect">
            <a:avLst/>
          </a:prstGeom>
        </p:spPr>
      </p:pic>
      <p:pic>
        <p:nvPicPr>
          <p:cNvPr id="13" name="Picture 12">
            <a:extLst>
              <a:ext uri="{FF2B5EF4-FFF2-40B4-BE49-F238E27FC236}">
                <a16:creationId xmlns:a16="http://schemas.microsoft.com/office/drawing/2014/main" id="{AE700EF7-9EA4-4644-B3ED-F964E88B280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flipH="1">
            <a:off x="5669920" y="2373570"/>
            <a:ext cx="1936252" cy="1075696"/>
          </a:xfrm>
          <a:prstGeom prst="rect">
            <a:avLst/>
          </a:prstGeom>
        </p:spPr>
      </p:pic>
      <p:sp>
        <p:nvSpPr>
          <p:cNvPr id="18" name="Right Brace 17">
            <a:extLst>
              <a:ext uri="{FF2B5EF4-FFF2-40B4-BE49-F238E27FC236}">
                <a16:creationId xmlns:a16="http://schemas.microsoft.com/office/drawing/2014/main" id="{B1D869BC-8830-41AB-BB31-FFABD25C112E}"/>
              </a:ext>
            </a:extLst>
          </p:cNvPr>
          <p:cNvSpPr/>
          <p:nvPr/>
        </p:nvSpPr>
        <p:spPr>
          <a:xfrm>
            <a:off x="7777019" y="2393836"/>
            <a:ext cx="184726" cy="1035164"/>
          </a:xfrm>
          <a:prstGeom prst="rightBrace">
            <a:avLst>
              <a:gd name="adj1" fmla="val 91305"/>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9" name="TextBox 18">
            <a:extLst>
              <a:ext uri="{FF2B5EF4-FFF2-40B4-BE49-F238E27FC236}">
                <a16:creationId xmlns:a16="http://schemas.microsoft.com/office/drawing/2014/main" id="{0DC51DEB-EF81-49B8-ABBB-8D63B1C4CB33}"/>
              </a:ext>
            </a:extLst>
          </p:cNvPr>
          <p:cNvSpPr txBox="1"/>
          <p:nvPr/>
        </p:nvSpPr>
        <p:spPr>
          <a:xfrm flipH="1">
            <a:off x="8307087" y="2465975"/>
            <a:ext cx="3385341" cy="1015663"/>
          </a:xfrm>
          <a:prstGeom prst="rect">
            <a:avLst/>
          </a:prstGeom>
          <a:noFill/>
        </p:spPr>
        <p:txBody>
          <a:bodyPr wrap="square" rtlCol="0">
            <a:spAutoFit/>
          </a:bodyPr>
          <a:lstStyle/>
          <a:p>
            <a:r>
              <a:rPr lang="en-US" sz="2000" dirty="0">
                <a:latin typeface="Product Sans" panose="020B0403030502040203" pitchFamily="34" charset="0"/>
              </a:rPr>
              <a:t>Features that capture the relationship between the two nodes’ time-series</a:t>
            </a:r>
            <a:endParaRPr lang="en-AU" sz="2000" dirty="0">
              <a:latin typeface="Product Sans" panose="020B0403030502040203" pitchFamily="34" charset="0"/>
            </a:endParaRPr>
          </a:p>
        </p:txBody>
      </p:sp>
      <p:pic>
        <p:nvPicPr>
          <p:cNvPr id="15" name="Picture 14">
            <a:extLst>
              <a:ext uri="{FF2B5EF4-FFF2-40B4-BE49-F238E27FC236}">
                <a16:creationId xmlns:a16="http://schemas.microsoft.com/office/drawing/2014/main" id="{DD2A40E1-136F-4C81-A29A-9B1CB95CDBE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938080" y="1434639"/>
            <a:ext cx="1395377" cy="775210"/>
          </a:xfrm>
          <a:prstGeom prst="rect">
            <a:avLst/>
          </a:prstGeom>
        </p:spPr>
      </p:pic>
      <p:pic>
        <p:nvPicPr>
          <p:cNvPr id="21" name="Picture 20">
            <a:extLst>
              <a:ext uri="{FF2B5EF4-FFF2-40B4-BE49-F238E27FC236}">
                <a16:creationId xmlns:a16="http://schemas.microsoft.com/office/drawing/2014/main" id="{C7F8598F-5EAE-42B3-8BE3-07E5C573EF7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884914" y="3214259"/>
            <a:ext cx="1395379" cy="775210"/>
          </a:xfrm>
          <a:prstGeom prst="rect">
            <a:avLst/>
          </a:prstGeom>
        </p:spPr>
      </p:pic>
      <p:sp>
        <p:nvSpPr>
          <p:cNvPr id="17" name="TextBox 16">
            <a:extLst>
              <a:ext uri="{FF2B5EF4-FFF2-40B4-BE49-F238E27FC236}">
                <a16:creationId xmlns:a16="http://schemas.microsoft.com/office/drawing/2014/main" id="{4DB6B940-1EC0-49A0-90B0-0200F2FC49A9}"/>
              </a:ext>
            </a:extLst>
          </p:cNvPr>
          <p:cNvSpPr txBox="1"/>
          <p:nvPr/>
        </p:nvSpPr>
        <p:spPr>
          <a:xfrm>
            <a:off x="4561805" y="4334288"/>
            <a:ext cx="7490564" cy="461665"/>
          </a:xfrm>
          <a:prstGeom prst="rect">
            <a:avLst/>
          </a:prstGeom>
          <a:noFill/>
        </p:spPr>
        <p:txBody>
          <a:bodyPr wrap="square">
            <a:spAutoFit/>
          </a:bodyPr>
          <a:lstStyle/>
          <a:p>
            <a:pPr marL="0" indent="0">
              <a:buNone/>
            </a:pPr>
            <a:r>
              <a:rPr lang="en-US" sz="2400" b="1" dirty="0">
                <a:latin typeface="Product Sans" panose="020B0403030502040203" pitchFamily="34" charset="0"/>
                <a:cs typeface="Calibri"/>
              </a:rPr>
              <a:t>Pairwise interactions are studied across disciplines</a:t>
            </a:r>
          </a:p>
        </p:txBody>
      </p:sp>
      <p:sp>
        <p:nvSpPr>
          <p:cNvPr id="20" name="TextBox 19">
            <a:extLst>
              <a:ext uri="{FF2B5EF4-FFF2-40B4-BE49-F238E27FC236}">
                <a16:creationId xmlns:a16="http://schemas.microsoft.com/office/drawing/2014/main" id="{2F1B79F6-1E2F-489A-8A75-AE6B273D8195}"/>
              </a:ext>
            </a:extLst>
          </p:cNvPr>
          <p:cNvSpPr txBox="1"/>
          <p:nvPr/>
        </p:nvSpPr>
        <p:spPr>
          <a:xfrm>
            <a:off x="4561805" y="4763046"/>
            <a:ext cx="6789106" cy="461665"/>
          </a:xfrm>
          <a:prstGeom prst="rect">
            <a:avLst/>
          </a:prstGeom>
          <a:noFill/>
        </p:spPr>
        <p:txBody>
          <a:bodyPr wrap="square">
            <a:spAutoFit/>
          </a:bodyPr>
          <a:lstStyle/>
          <a:p>
            <a:pPr marL="0" indent="0">
              <a:buNone/>
            </a:pPr>
            <a:r>
              <a:rPr lang="en-US" sz="2400" u="sng" dirty="0">
                <a:latin typeface="Product Sans" panose="020B0403030502040203" pitchFamily="34" charset="0"/>
                <a:cs typeface="Calibri"/>
              </a:rPr>
              <a:t>Neuroscience</a:t>
            </a:r>
            <a:r>
              <a:rPr lang="en-US" sz="2400" dirty="0">
                <a:latin typeface="Product Sans" panose="020B0403030502040203" pitchFamily="34" charset="0"/>
                <a:cs typeface="Calibri"/>
              </a:rPr>
              <a:t>: Connectivity measures</a:t>
            </a:r>
          </a:p>
        </p:txBody>
      </p:sp>
      <p:sp>
        <p:nvSpPr>
          <p:cNvPr id="22" name="TextBox 21">
            <a:extLst>
              <a:ext uri="{FF2B5EF4-FFF2-40B4-BE49-F238E27FC236}">
                <a16:creationId xmlns:a16="http://schemas.microsoft.com/office/drawing/2014/main" id="{39307863-374B-40B0-8207-D675039E0229}"/>
              </a:ext>
            </a:extLst>
          </p:cNvPr>
          <p:cNvSpPr txBox="1"/>
          <p:nvPr/>
        </p:nvSpPr>
        <p:spPr>
          <a:xfrm>
            <a:off x="4561805" y="5258294"/>
            <a:ext cx="6789106" cy="461665"/>
          </a:xfrm>
          <a:prstGeom prst="rect">
            <a:avLst/>
          </a:prstGeom>
          <a:noFill/>
        </p:spPr>
        <p:txBody>
          <a:bodyPr wrap="square">
            <a:spAutoFit/>
          </a:bodyPr>
          <a:lstStyle/>
          <a:p>
            <a:pPr marL="0" indent="0">
              <a:buNone/>
            </a:pPr>
            <a:r>
              <a:rPr lang="en-US" sz="2400" u="sng" dirty="0">
                <a:latin typeface="Product Sans" panose="020B0403030502040203" pitchFamily="34" charset="0"/>
                <a:cs typeface="Calibri"/>
              </a:rPr>
              <a:t>Econometrics</a:t>
            </a:r>
            <a:r>
              <a:rPr lang="en-US" sz="2400" dirty="0">
                <a:latin typeface="Product Sans" panose="020B0403030502040203" pitchFamily="34" charset="0"/>
                <a:cs typeface="Calibri"/>
              </a:rPr>
              <a:t>: Interactions between assets</a:t>
            </a:r>
          </a:p>
        </p:txBody>
      </p:sp>
      <p:pic>
        <p:nvPicPr>
          <p:cNvPr id="23" name="Picture 17">
            <a:extLst>
              <a:ext uri="{FF2B5EF4-FFF2-40B4-BE49-F238E27FC236}">
                <a16:creationId xmlns:a16="http://schemas.microsoft.com/office/drawing/2014/main" id="{44F2EDF6-B80A-424F-8129-33A34C138136}"/>
              </a:ext>
            </a:extLst>
          </p:cNvPr>
          <p:cNvPicPr>
            <a:picLocks noChangeAspect="1"/>
          </p:cNvPicPr>
          <p:nvPr/>
        </p:nvPicPr>
        <p:blipFill>
          <a:blip r:embed="rId10"/>
          <a:stretch>
            <a:fillRect/>
          </a:stretch>
        </p:blipFill>
        <p:spPr>
          <a:xfrm>
            <a:off x="2347815" y="2182563"/>
            <a:ext cx="1332260" cy="1332260"/>
          </a:xfrm>
          <a:prstGeom prst="rect">
            <a:avLst/>
          </a:prstGeom>
        </p:spPr>
      </p:pic>
    </p:spTree>
    <p:extLst>
      <p:ext uri="{BB962C8B-B14F-4D97-AF65-F5344CB8AC3E}">
        <p14:creationId xmlns:p14="http://schemas.microsoft.com/office/powerpoint/2010/main" val="3775535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txEl>
                                              <p:pRg st="0" end="0"/>
                                            </p:txEl>
                                          </p:spTgt>
                                        </p:tgtEl>
                                        <p:attrNameLst>
                                          <p:attrName>style.visibility</p:attrName>
                                        </p:attrNameLst>
                                      </p:cBhvr>
                                      <p:to>
                                        <p:strVal val="visible"/>
                                      </p:to>
                                    </p:set>
                                    <p:animEffect transition="in" filter="fade">
                                      <p:cBhvr>
                                        <p:cTn id="40" dur="500"/>
                                        <p:tgtEl>
                                          <p:spTgt spid="8">
                                            <p:txEl>
                                              <p:pRg st="0" end="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8" grpId="0" animBg="1"/>
      <p:bldP spid="19" grpId="0"/>
      <p:bldP spid="17" grpId="0"/>
      <p:bldP spid="20"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36AEFE-1700-4A67-8B09-81D1BC05AA52}"/>
              </a:ext>
            </a:extLst>
          </p:cNvPr>
          <p:cNvPicPr>
            <a:picLocks noChangeAspect="1"/>
          </p:cNvPicPr>
          <p:nvPr/>
        </p:nvPicPr>
        <p:blipFill rotWithShape="1">
          <a:blip r:embed="rId3">
            <a:extLst>
              <a:ext uri="{28A0092B-C50C-407E-A947-70E740481C1C}">
                <a14:useLocalDpi xmlns:a14="http://schemas.microsoft.com/office/drawing/2010/main" val="0"/>
              </a:ext>
            </a:extLst>
          </a:blip>
          <a:srcRect l="2378" t="2956" r="2573" b="5531"/>
          <a:stretch/>
        </p:blipFill>
        <p:spPr>
          <a:xfrm>
            <a:off x="522708" y="4333501"/>
            <a:ext cx="1309374" cy="986598"/>
          </a:xfrm>
          <a:prstGeom prst="rect">
            <a:avLst/>
          </a:prstGeom>
          <a:ln w="28575">
            <a:solidFill>
              <a:srgbClr val="1B76CE"/>
            </a:solidFill>
          </a:ln>
        </p:spPr>
      </p:pic>
      <p:pic>
        <p:nvPicPr>
          <p:cNvPr id="5" name="Picture 4">
            <a:extLst>
              <a:ext uri="{FF2B5EF4-FFF2-40B4-BE49-F238E27FC236}">
                <a16:creationId xmlns:a16="http://schemas.microsoft.com/office/drawing/2014/main" id="{F2BBC3F5-1808-4FC1-878A-6A08AD752CFA}"/>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9812" r="90605">
                        <a14:foregroundMark x1="90605" y1="54865" x2="90397" y2="58108"/>
                        <a14:foregroundMark x1="89144" y1="65405" x2="89144" y2="65676"/>
                        <a14:foregroundMark x1="9603" y1="58919" x2="9603" y2="58378"/>
                      </a14:backgroundRemoval>
                    </a14:imgEffect>
                  </a14:imgLayer>
                </a14:imgProps>
              </a:ext>
            </a:extLst>
          </a:blip>
          <a:srcRect l="7093" t="9063" r="7212" b="10415"/>
          <a:stretch/>
        </p:blipFill>
        <p:spPr>
          <a:xfrm>
            <a:off x="465678" y="2879483"/>
            <a:ext cx="1761415" cy="1278447"/>
          </a:xfrm>
          <a:prstGeom prst="rect">
            <a:avLst/>
          </a:prstGeom>
        </p:spPr>
      </p:pic>
      <p:cxnSp>
        <p:nvCxnSpPr>
          <p:cNvPr id="6" name="Straight Connector 5">
            <a:extLst>
              <a:ext uri="{FF2B5EF4-FFF2-40B4-BE49-F238E27FC236}">
                <a16:creationId xmlns:a16="http://schemas.microsoft.com/office/drawing/2014/main" id="{E01F3E51-CED4-4119-B361-9D936A04630A}"/>
              </a:ext>
            </a:extLst>
          </p:cNvPr>
          <p:cNvCxnSpPr>
            <a:cxnSpLocks/>
          </p:cNvCxnSpPr>
          <p:nvPr/>
        </p:nvCxnSpPr>
        <p:spPr>
          <a:xfrm flipH="1">
            <a:off x="522708" y="3509385"/>
            <a:ext cx="181761" cy="824116"/>
          </a:xfrm>
          <a:prstGeom prst="line">
            <a:avLst/>
          </a:prstGeom>
          <a:ln w="28575">
            <a:solidFill>
              <a:srgbClr val="1975CE"/>
            </a:solidFill>
          </a:ln>
        </p:spPr>
        <p:style>
          <a:lnRef idx="1">
            <a:schemeClr val="accent1"/>
          </a:lnRef>
          <a:fillRef idx="0">
            <a:schemeClr val="accent1"/>
          </a:fillRef>
          <a:effectRef idx="0">
            <a:schemeClr val="accent1"/>
          </a:effectRef>
          <a:fontRef idx="minor">
            <a:schemeClr val="tx1"/>
          </a:fontRef>
        </p:style>
      </p:cxnSp>
      <p:pic>
        <p:nvPicPr>
          <p:cNvPr id="7" name="Picture 6" descr="Chart&#10;&#10;Description automatically generated">
            <a:extLst>
              <a:ext uri="{FF2B5EF4-FFF2-40B4-BE49-F238E27FC236}">
                <a16:creationId xmlns:a16="http://schemas.microsoft.com/office/drawing/2014/main" id="{4FE88888-DF97-4EA7-A0A2-48575935EC2B}"/>
              </a:ext>
            </a:extLst>
          </p:cNvPr>
          <p:cNvPicPr>
            <a:picLocks noChangeAspect="1"/>
          </p:cNvPicPr>
          <p:nvPr/>
        </p:nvPicPr>
        <p:blipFill rotWithShape="1">
          <a:blip r:embed="rId6">
            <a:extLst>
              <a:ext uri="{28A0092B-C50C-407E-A947-70E740481C1C}">
                <a14:useLocalDpi xmlns:a14="http://schemas.microsoft.com/office/drawing/2010/main" val="0"/>
              </a:ext>
            </a:extLst>
          </a:blip>
          <a:srcRect l="2388" t="3373" r="2608" b="5154"/>
          <a:stretch/>
        </p:blipFill>
        <p:spPr>
          <a:xfrm>
            <a:off x="859671" y="1589482"/>
            <a:ext cx="1308736" cy="986178"/>
          </a:xfrm>
          <a:prstGeom prst="rect">
            <a:avLst/>
          </a:prstGeom>
          <a:ln w="28575">
            <a:solidFill>
              <a:srgbClr val="EF2D2D"/>
            </a:solidFill>
          </a:ln>
        </p:spPr>
      </p:pic>
      <p:cxnSp>
        <p:nvCxnSpPr>
          <p:cNvPr id="8" name="Straight Connector 7">
            <a:extLst>
              <a:ext uri="{FF2B5EF4-FFF2-40B4-BE49-F238E27FC236}">
                <a16:creationId xmlns:a16="http://schemas.microsoft.com/office/drawing/2014/main" id="{68888753-4914-45F1-B961-ACC643371C67}"/>
              </a:ext>
            </a:extLst>
          </p:cNvPr>
          <p:cNvCxnSpPr>
            <a:cxnSpLocks/>
          </p:cNvCxnSpPr>
          <p:nvPr/>
        </p:nvCxnSpPr>
        <p:spPr>
          <a:xfrm>
            <a:off x="947250" y="3509385"/>
            <a:ext cx="895887" cy="815201"/>
          </a:xfrm>
          <a:prstGeom prst="line">
            <a:avLst/>
          </a:prstGeom>
          <a:ln w="28575">
            <a:solidFill>
              <a:srgbClr val="1975CE"/>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CCD5817-81DD-4AE9-A9C0-752B309B544B}"/>
              </a:ext>
            </a:extLst>
          </p:cNvPr>
          <p:cNvCxnSpPr>
            <a:cxnSpLocks/>
          </p:cNvCxnSpPr>
          <p:nvPr/>
        </p:nvCxnSpPr>
        <p:spPr>
          <a:xfrm flipH="1">
            <a:off x="2111950" y="2575660"/>
            <a:ext cx="68629" cy="944489"/>
          </a:xfrm>
          <a:prstGeom prst="line">
            <a:avLst/>
          </a:prstGeom>
          <a:ln w="28575">
            <a:solidFill>
              <a:srgbClr val="EF2D2D"/>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7FA8E8C-F199-4773-8014-2626B7C1622E}"/>
              </a:ext>
            </a:extLst>
          </p:cNvPr>
          <p:cNvCxnSpPr>
            <a:cxnSpLocks/>
          </p:cNvCxnSpPr>
          <p:nvPr/>
        </p:nvCxnSpPr>
        <p:spPr>
          <a:xfrm>
            <a:off x="847500" y="2575660"/>
            <a:ext cx="1018479" cy="748565"/>
          </a:xfrm>
          <a:prstGeom prst="line">
            <a:avLst/>
          </a:prstGeom>
          <a:ln w="28575">
            <a:solidFill>
              <a:srgbClr val="EF2D2D"/>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143FB56-FB88-4363-9993-470211C1F8A7}"/>
              </a:ext>
            </a:extLst>
          </p:cNvPr>
          <p:cNvSpPr txBox="1"/>
          <p:nvPr/>
        </p:nvSpPr>
        <p:spPr>
          <a:xfrm>
            <a:off x="1395193" y="148188"/>
            <a:ext cx="9704544" cy="1077218"/>
          </a:xfrm>
          <a:prstGeom prst="rect">
            <a:avLst/>
          </a:prstGeom>
          <a:noFill/>
        </p:spPr>
        <p:txBody>
          <a:bodyPr wrap="square" rtlCol="0">
            <a:spAutoFit/>
          </a:bodyPr>
          <a:lstStyle/>
          <a:p>
            <a:pPr algn="ctr"/>
            <a:r>
              <a:rPr lang="en-US" sz="3200" dirty="0">
                <a:latin typeface="Product Sans" panose="020B0403030502040203" pitchFamily="34" charset="0"/>
              </a:rPr>
              <a:t>How are pairwise interactions typically explored in computational neuroscience?</a:t>
            </a:r>
            <a:endParaRPr lang="en-AU" sz="3200" dirty="0">
              <a:latin typeface="Product Sans" panose="020B0403030502040203" pitchFamily="34" charset="0"/>
            </a:endParaRPr>
          </a:p>
        </p:txBody>
      </p:sp>
      <p:pic>
        <p:nvPicPr>
          <p:cNvPr id="14" name="Picture 13" descr="A picture containing chart&#10;&#10;Description automatically generated">
            <a:extLst>
              <a:ext uri="{FF2B5EF4-FFF2-40B4-BE49-F238E27FC236}">
                <a16:creationId xmlns:a16="http://schemas.microsoft.com/office/drawing/2014/main" id="{D7223FE4-4B71-4CFE-B20A-2771BB19DA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5932" y="2929129"/>
            <a:ext cx="1948233" cy="1524704"/>
          </a:xfrm>
          <a:prstGeom prst="rect">
            <a:avLst/>
          </a:prstGeom>
        </p:spPr>
      </p:pic>
      <p:pic>
        <p:nvPicPr>
          <p:cNvPr id="25" name="Picture 2" descr="Heatmap of Pearson correlation between 38 features extracted from PPG, four covariates, and age: the feature a and age shows negative correlation, while tpr and age are positively correlated.">
            <a:extLst>
              <a:ext uri="{FF2B5EF4-FFF2-40B4-BE49-F238E27FC236}">
                <a16:creationId xmlns:a16="http://schemas.microsoft.com/office/drawing/2014/main" id="{0F808121-6062-48FA-84C5-8D9ACA016E4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7936" t="20075" r="20279" b="14023"/>
          <a:stretch/>
        </p:blipFill>
        <p:spPr bwMode="auto">
          <a:xfrm>
            <a:off x="8273829" y="2916462"/>
            <a:ext cx="1307288" cy="1332106"/>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AD874471-874D-4DF6-B218-EBE4B8115E6D}"/>
              </a:ext>
            </a:extLst>
          </p:cNvPr>
          <p:cNvSpPr txBox="1"/>
          <p:nvPr/>
        </p:nvSpPr>
        <p:spPr>
          <a:xfrm flipH="1">
            <a:off x="3082711" y="4392487"/>
            <a:ext cx="1803310" cy="646331"/>
          </a:xfrm>
          <a:prstGeom prst="rect">
            <a:avLst/>
          </a:prstGeom>
          <a:noFill/>
        </p:spPr>
        <p:txBody>
          <a:bodyPr wrap="square" rtlCol="0">
            <a:spAutoFit/>
          </a:bodyPr>
          <a:lstStyle/>
          <a:p>
            <a:pPr algn="ctr"/>
            <a:r>
              <a:rPr lang="en-US" dirty="0">
                <a:latin typeface="Product Sans" panose="020B0403030502040203" pitchFamily="34" charset="0"/>
              </a:rPr>
              <a:t>Multivariate time-series</a:t>
            </a:r>
            <a:endParaRPr lang="en-AU" dirty="0">
              <a:latin typeface="Product Sans" panose="020B0403030502040203" pitchFamily="34" charset="0"/>
            </a:endParaRPr>
          </a:p>
        </p:txBody>
      </p:sp>
      <p:cxnSp>
        <p:nvCxnSpPr>
          <p:cNvPr id="30" name="Straight Arrow Connector 29">
            <a:extLst>
              <a:ext uri="{FF2B5EF4-FFF2-40B4-BE49-F238E27FC236}">
                <a16:creationId xmlns:a16="http://schemas.microsoft.com/office/drawing/2014/main" id="{83034718-5F7A-453C-87F0-9514CEE4DE46}"/>
              </a:ext>
            </a:extLst>
          </p:cNvPr>
          <p:cNvCxnSpPr>
            <a:cxnSpLocks/>
          </p:cNvCxnSpPr>
          <p:nvPr/>
        </p:nvCxnSpPr>
        <p:spPr>
          <a:xfrm flipV="1">
            <a:off x="4821713" y="3494923"/>
            <a:ext cx="679392"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506D0D-90D7-4888-B7EF-D6006CC945E8}"/>
              </a:ext>
            </a:extLst>
          </p:cNvPr>
          <p:cNvSpPr txBox="1"/>
          <p:nvPr/>
        </p:nvSpPr>
        <p:spPr>
          <a:xfrm flipH="1">
            <a:off x="-53156" y="5444432"/>
            <a:ext cx="3012450" cy="1015663"/>
          </a:xfrm>
          <a:prstGeom prst="rect">
            <a:avLst/>
          </a:prstGeom>
          <a:noFill/>
        </p:spPr>
        <p:txBody>
          <a:bodyPr wrap="square" rtlCol="0">
            <a:spAutoFit/>
          </a:bodyPr>
          <a:lstStyle/>
          <a:p>
            <a:pPr algn="ctr"/>
            <a:r>
              <a:rPr lang="en-US" sz="2000" dirty="0">
                <a:latin typeface="Product Sans" panose="020B0403030502040203" pitchFamily="34" charset="0"/>
              </a:rPr>
              <a:t>Regional functional magnetic resonance (fMRI) signals</a:t>
            </a:r>
            <a:endParaRPr lang="en-AU" sz="2000" dirty="0">
              <a:latin typeface="Product Sans" panose="020B0403030502040203" pitchFamily="34" charset="0"/>
            </a:endParaRPr>
          </a:p>
        </p:txBody>
      </p:sp>
      <p:grpSp>
        <p:nvGrpSpPr>
          <p:cNvPr id="11" name="Group 10">
            <a:extLst>
              <a:ext uri="{FF2B5EF4-FFF2-40B4-BE49-F238E27FC236}">
                <a16:creationId xmlns:a16="http://schemas.microsoft.com/office/drawing/2014/main" id="{5618D16E-CA91-4EFD-AC33-3669FD3AA1FF}"/>
              </a:ext>
            </a:extLst>
          </p:cNvPr>
          <p:cNvGrpSpPr/>
          <p:nvPr/>
        </p:nvGrpSpPr>
        <p:grpSpPr>
          <a:xfrm>
            <a:off x="5367892" y="2387789"/>
            <a:ext cx="2214267" cy="2214267"/>
            <a:chOff x="5118741" y="1258356"/>
            <a:chExt cx="2214267" cy="2214267"/>
          </a:xfrm>
        </p:grpSpPr>
        <p:grpSp>
          <p:nvGrpSpPr>
            <p:cNvPr id="22" name="Group 21">
              <a:extLst>
                <a:ext uri="{FF2B5EF4-FFF2-40B4-BE49-F238E27FC236}">
                  <a16:creationId xmlns:a16="http://schemas.microsoft.com/office/drawing/2014/main" id="{CE54DF2E-C00D-4172-B113-09BCF6F740CE}"/>
                </a:ext>
              </a:extLst>
            </p:cNvPr>
            <p:cNvGrpSpPr/>
            <p:nvPr/>
          </p:nvGrpSpPr>
          <p:grpSpPr>
            <a:xfrm>
              <a:off x="5750703" y="1895704"/>
              <a:ext cx="901064" cy="944489"/>
              <a:chOff x="2398798" y="5581650"/>
              <a:chExt cx="790575" cy="790576"/>
            </a:xfrm>
          </p:grpSpPr>
          <p:cxnSp>
            <p:nvCxnSpPr>
              <p:cNvPr id="26" name="Straight Arrow Connector 25">
                <a:extLst>
                  <a:ext uri="{FF2B5EF4-FFF2-40B4-BE49-F238E27FC236}">
                    <a16:creationId xmlns:a16="http://schemas.microsoft.com/office/drawing/2014/main" id="{895EBB85-6A14-4615-96F0-5561AA3ACC1B}"/>
                  </a:ext>
                </a:extLst>
              </p:cNvPr>
              <p:cNvCxnSpPr/>
              <p:nvPr/>
            </p:nvCxnSpPr>
            <p:spPr>
              <a:xfrm flipV="1">
                <a:off x="2398798" y="5581650"/>
                <a:ext cx="0" cy="790575"/>
              </a:xfrm>
              <a:prstGeom prst="straightConnector1">
                <a:avLst/>
              </a:prstGeom>
              <a:ln w="28575">
                <a:solidFill>
                  <a:srgbClr val="3087DA"/>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B1F6971-831A-47DC-AD8A-CB01FF860171}"/>
                  </a:ext>
                </a:extLst>
              </p:cNvPr>
              <p:cNvCxnSpPr>
                <a:cxnSpLocks/>
              </p:cNvCxnSpPr>
              <p:nvPr/>
            </p:nvCxnSpPr>
            <p:spPr>
              <a:xfrm rot="5400000" flipV="1">
                <a:off x="2794086" y="5976938"/>
                <a:ext cx="0" cy="790575"/>
              </a:xfrm>
              <a:prstGeom prst="straightConnector1">
                <a:avLst/>
              </a:prstGeom>
              <a:ln w="28575">
                <a:solidFill>
                  <a:srgbClr val="C53139"/>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Oval 27">
              <a:extLst>
                <a:ext uri="{FF2B5EF4-FFF2-40B4-BE49-F238E27FC236}">
                  <a16:creationId xmlns:a16="http://schemas.microsoft.com/office/drawing/2014/main" id="{3A82D8C8-2007-4EF1-B8A9-9FC904AA3AC0}"/>
                </a:ext>
              </a:extLst>
            </p:cNvPr>
            <p:cNvSpPr/>
            <p:nvPr/>
          </p:nvSpPr>
          <p:spPr>
            <a:xfrm>
              <a:off x="6213690" y="2026559"/>
              <a:ext cx="52109" cy="557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 name="Oval 30">
              <a:extLst>
                <a:ext uri="{FF2B5EF4-FFF2-40B4-BE49-F238E27FC236}">
                  <a16:creationId xmlns:a16="http://schemas.microsoft.com/office/drawing/2014/main" id="{780330F0-C5A9-4FC0-89ED-C95290CE29E1}"/>
                </a:ext>
              </a:extLst>
            </p:cNvPr>
            <p:cNvSpPr/>
            <p:nvPr/>
          </p:nvSpPr>
          <p:spPr>
            <a:xfrm>
              <a:off x="5969748" y="2145035"/>
              <a:ext cx="52109" cy="557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4" name="Oval 33">
              <a:extLst>
                <a:ext uri="{FF2B5EF4-FFF2-40B4-BE49-F238E27FC236}">
                  <a16:creationId xmlns:a16="http://schemas.microsoft.com/office/drawing/2014/main" id="{672A0AB9-3C5A-418E-846C-1744EB4E9670}"/>
                </a:ext>
              </a:extLst>
            </p:cNvPr>
            <p:cNvSpPr/>
            <p:nvPr/>
          </p:nvSpPr>
          <p:spPr>
            <a:xfrm>
              <a:off x="5837196" y="2465916"/>
              <a:ext cx="52109" cy="557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5" name="Oval 34">
              <a:extLst>
                <a:ext uri="{FF2B5EF4-FFF2-40B4-BE49-F238E27FC236}">
                  <a16:creationId xmlns:a16="http://schemas.microsoft.com/office/drawing/2014/main" id="{BA971C21-BFEB-4CA2-A1B8-4BA06BD3C60F}"/>
                </a:ext>
              </a:extLst>
            </p:cNvPr>
            <p:cNvSpPr/>
            <p:nvPr/>
          </p:nvSpPr>
          <p:spPr>
            <a:xfrm>
              <a:off x="5996216" y="2465916"/>
              <a:ext cx="52109" cy="557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6" name="Oval 35">
              <a:extLst>
                <a:ext uri="{FF2B5EF4-FFF2-40B4-BE49-F238E27FC236}">
                  <a16:creationId xmlns:a16="http://schemas.microsoft.com/office/drawing/2014/main" id="{539A30BC-D1E0-4B54-AFF7-799E66E6584F}"/>
                </a:ext>
              </a:extLst>
            </p:cNvPr>
            <p:cNvSpPr/>
            <p:nvPr/>
          </p:nvSpPr>
          <p:spPr>
            <a:xfrm>
              <a:off x="5926703" y="2720560"/>
              <a:ext cx="52109" cy="557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7" name="Oval 36">
              <a:extLst>
                <a:ext uri="{FF2B5EF4-FFF2-40B4-BE49-F238E27FC236}">
                  <a16:creationId xmlns:a16="http://schemas.microsoft.com/office/drawing/2014/main" id="{2B801C27-1A0F-401F-BF49-FD89422E9FB2}"/>
                </a:ext>
              </a:extLst>
            </p:cNvPr>
            <p:cNvSpPr/>
            <p:nvPr/>
          </p:nvSpPr>
          <p:spPr>
            <a:xfrm>
              <a:off x="6328864" y="2148115"/>
              <a:ext cx="52109" cy="557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8" name="Oval 37">
              <a:extLst>
                <a:ext uri="{FF2B5EF4-FFF2-40B4-BE49-F238E27FC236}">
                  <a16:creationId xmlns:a16="http://schemas.microsoft.com/office/drawing/2014/main" id="{659F5DA3-8830-4BE8-BE60-3AE5B48834BA}"/>
                </a:ext>
              </a:extLst>
            </p:cNvPr>
            <p:cNvSpPr/>
            <p:nvPr/>
          </p:nvSpPr>
          <p:spPr>
            <a:xfrm>
              <a:off x="6199821" y="2692824"/>
              <a:ext cx="52109" cy="557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9" name="Oval 38">
              <a:extLst>
                <a:ext uri="{FF2B5EF4-FFF2-40B4-BE49-F238E27FC236}">
                  <a16:creationId xmlns:a16="http://schemas.microsoft.com/office/drawing/2014/main" id="{14F10EC5-4E14-4FCB-A814-38D1D0ACFBE7}"/>
                </a:ext>
              </a:extLst>
            </p:cNvPr>
            <p:cNvSpPr/>
            <p:nvPr/>
          </p:nvSpPr>
          <p:spPr>
            <a:xfrm>
              <a:off x="6343271" y="2664925"/>
              <a:ext cx="52109" cy="557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0" name="Oval 39">
              <a:extLst>
                <a:ext uri="{FF2B5EF4-FFF2-40B4-BE49-F238E27FC236}">
                  <a16:creationId xmlns:a16="http://schemas.microsoft.com/office/drawing/2014/main" id="{8B65C4F1-D70E-402B-836B-6B74F02EB28D}"/>
                </a:ext>
              </a:extLst>
            </p:cNvPr>
            <p:cNvSpPr/>
            <p:nvPr/>
          </p:nvSpPr>
          <p:spPr>
            <a:xfrm>
              <a:off x="6302809" y="2528664"/>
              <a:ext cx="52109" cy="557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 name="Oval 40">
              <a:extLst>
                <a:ext uri="{FF2B5EF4-FFF2-40B4-BE49-F238E27FC236}">
                  <a16:creationId xmlns:a16="http://schemas.microsoft.com/office/drawing/2014/main" id="{1E4D2299-DF1E-4481-AF48-AE1007CCC3F3}"/>
                </a:ext>
              </a:extLst>
            </p:cNvPr>
            <p:cNvSpPr/>
            <p:nvPr/>
          </p:nvSpPr>
          <p:spPr>
            <a:xfrm>
              <a:off x="6119572" y="2252601"/>
              <a:ext cx="52109" cy="557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2" name="Oval 41">
              <a:extLst>
                <a:ext uri="{FF2B5EF4-FFF2-40B4-BE49-F238E27FC236}">
                  <a16:creationId xmlns:a16="http://schemas.microsoft.com/office/drawing/2014/main" id="{0E525B3D-F0C1-4382-9767-EA730D63C667}"/>
                </a:ext>
              </a:extLst>
            </p:cNvPr>
            <p:cNvSpPr/>
            <p:nvPr/>
          </p:nvSpPr>
          <p:spPr>
            <a:xfrm>
              <a:off x="6521496" y="2623469"/>
              <a:ext cx="52109" cy="557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3" name="Oval 42">
              <a:extLst>
                <a:ext uri="{FF2B5EF4-FFF2-40B4-BE49-F238E27FC236}">
                  <a16:creationId xmlns:a16="http://schemas.microsoft.com/office/drawing/2014/main" id="{10EBAB1E-28EA-43DA-9327-5A17564A6456}"/>
                </a:ext>
              </a:extLst>
            </p:cNvPr>
            <p:cNvSpPr/>
            <p:nvPr/>
          </p:nvSpPr>
          <p:spPr>
            <a:xfrm>
              <a:off x="6495442" y="2379415"/>
              <a:ext cx="52109" cy="557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44" name="Straight Connector 43">
              <a:extLst>
                <a:ext uri="{FF2B5EF4-FFF2-40B4-BE49-F238E27FC236}">
                  <a16:creationId xmlns:a16="http://schemas.microsoft.com/office/drawing/2014/main" id="{C9BEEF72-243B-4E80-9EC6-61E641771376}"/>
                </a:ext>
              </a:extLst>
            </p:cNvPr>
            <p:cNvCxnSpPr>
              <a:cxnSpLocks/>
            </p:cNvCxnSpPr>
            <p:nvPr/>
          </p:nvCxnSpPr>
          <p:spPr>
            <a:xfrm flipV="1">
              <a:off x="5816819" y="2184798"/>
              <a:ext cx="781612" cy="562234"/>
            </a:xfrm>
            <a:prstGeom prst="line">
              <a:avLst/>
            </a:prstGeom>
            <a:ln w="38100">
              <a:solidFill>
                <a:srgbClr val="F0224B"/>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140A3ED-0772-43B7-8F69-5D2FD1444687}"/>
                </a:ext>
              </a:extLst>
            </p:cNvPr>
            <p:cNvSpPr txBox="1"/>
            <p:nvPr/>
          </p:nvSpPr>
          <p:spPr>
            <a:xfrm flipH="1">
              <a:off x="5118741" y="2842904"/>
              <a:ext cx="2214267" cy="400110"/>
            </a:xfrm>
            <a:prstGeom prst="rect">
              <a:avLst/>
            </a:prstGeom>
            <a:noFill/>
          </p:spPr>
          <p:txBody>
            <a:bodyPr wrap="square" rtlCol="0">
              <a:spAutoFit/>
            </a:bodyPr>
            <a:lstStyle/>
            <a:p>
              <a:pPr algn="ctr"/>
              <a:r>
                <a:rPr lang="en-US" sz="2000" dirty="0">
                  <a:latin typeface="Product Sans" panose="020B0403030502040203" pitchFamily="34" charset="0"/>
                </a:rPr>
                <a:t>Region 1</a:t>
              </a:r>
              <a:endParaRPr lang="en-AU" sz="2000" dirty="0">
                <a:latin typeface="Product Sans" panose="020B0403030502040203" pitchFamily="34" charset="0"/>
              </a:endParaRPr>
            </a:p>
          </p:txBody>
        </p:sp>
        <p:sp>
          <p:nvSpPr>
            <p:cNvPr id="46" name="TextBox 45">
              <a:extLst>
                <a:ext uri="{FF2B5EF4-FFF2-40B4-BE49-F238E27FC236}">
                  <a16:creationId xmlns:a16="http://schemas.microsoft.com/office/drawing/2014/main" id="{4841AE76-637B-488B-B76F-8B04AD1E35A9}"/>
                </a:ext>
              </a:extLst>
            </p:cNvPr>
            <p:cNvSpPr txBox="1"/>
            <p:nvPr/>
          </p:nvSpPr>
          <p:spPr>
            <a:xfrm rot="16200000" flipH="1">
              <a:off x="4424693" y="2165435"/>
              <a:ext cx="2214267" cy="400110"/>
            </a:xfrm>
            <a:prstGeom prst="rect">
              <a:avLst/>
            </a:prstGeom>
            <a:noFill/>
          </p:spPr>
          <p:txBody>
            <a:bodyPr wrap="square" rtlCol="0">
              <a:spAutoFit/>
            </a:bodyPr>
            <a:lstStyle/>
            <a:p>
              <a:pPr algn="ctr"/>
              <a:r>
                <a:rPr lang="en-US" sz="2000" dirty="0">
                  <a:latin typeface="Product Sans" panose="020B0403030502040203" pitchFamily="34" charset="0"/>
                </a:rPr>
                <a:t>Region 2</a:t>
              </a:r>
              <a:endParaRPr lang="en-AU" sz="2000" dirty="0">
                <a:latin typeface="Product Sans" panose="020B0403030502040203" pitchFamily="34" charset="0"/>
              </a:endParaRPr>
            </a:p>
          </p:txBody>
        </p:sp>
      </p:grpSp>
      <p:sp>
        <p:nvSpPr>
          <p:cNvPr id="13" name="Right Brace 12">
            <a:extLst>
              <a:ext uri="{FF2B5EF4-FFF2-40B4-BE49-F238E27FC236}">
                <a16:creationId xmlns:a16="http://schemas.microsoft.com/office/drawing/2014/main" id="{8CBC0455-9BFD-4E93-B7D6-965C4736C3B0}"/>
              </a:ext>
            </a:extLst>
          </p:cNvPr>
          <p:cNvSpPr/>
          <p:nvPr/>
        </p:nvSpPr>
        <p:spPr>
          <a:xfrm>
            <a:off x="2324284" y="2082571"/>
            <a:ext cx="305613" cy="2824709"/>
          </a:xfrm>
          <a:prstGeom prst="rightBrace">
            <a:avLst>
              <a:gd name="adj1" fmla="val 91305"/>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48" name="TextBox 47">
            <a:extLst>
              <a:ext uri="{FF2B5EF4-FFF2-40B4-BE49-F238E27FC236}">
                <a16:creationId xmlns:a16="http://schemas.microsoft.com/office/drawing/2014/main" id="{A85CAC26-6C07-464C-A3A4-632E57E421A7}"/>
              </a:ext>
            </a:extLst>
          </p:cNvPr>
          <p:cNvSpPr txBox="1"/>
          <p:nvPr/>
        </p:nvSpPr>
        <p:spPr>
          <a:xfrm flipH="1">
            <a:off x="5206315" y="4388198"/>
            <a:ext cx="2214266" cy="1077218"/>
          </a:xfrm>
          <a:prstGeom prst="rect">
            <a:avLst/>
          </a:prstGeom>
          <a:noFill/>
        </p:spPr>
        <p:txBody>
          <a:bodyPr wrap="square" rtlCol="0">
            <a:spAutoFit/>
          </a:bodyPr>
          <a:lstStyle/>
          <a:p>
            <a:pPr algn="ctr"/>
            <a:r>
              <a:rPr lang="en-US" sz="1600" dirty="0">
                <a:latin typeface="Product Sans" panose="020B0403030502040203" pitchFamily="34" charset="0"/>
              </a:rPr>
              <a:t>Calculate Pearson correlation coefficient (PCC) between two regions’ time-series </a:t>
            </a:r>
            <a:endParaRPr lang="en-AU" sz="1600" dirty="0">
              <a:latin typeface="Product Sans" panose="020B0403030502040203" pitchFamily="34" charset="0"/>
            </a:endParaRPr>
          </a:p>
        </p:txBody>
      </p:sp>
      <p:cxnSp>
        <p:nvCxnSpPr>
          <p:cNvPr id="49" name="Straight Arrow Connector 48">
            <a:extLst>
              <a:ext uri="{FF2B5EF4-FFF2-40B4-BE49-F238E27FC236}">
                <a16:creationId xmlns:a16="http://schemas.microsoft.com/office/drawing/2014/main" id="{6FA01BC3-7762-4313-B0CC-D02F5F9C5F6E}"/>
              </a:ext>
            </a:extLst>
          </p:cNvPr>
          <p:cNvCxnSpPr>
            <a:cxnSpLocks/>
          </p:cNvCxnSpPr>
          <p:nvPr/>
        </p:nvCxnSpPr>
        <p:spPr>
          <a:xfrm flipV="1">
            <a:off x="7244780" y="3494923"/>
            <a:ext cx="679392"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C2D8F4A-2077-4998-9FC5-1791B8755C48}"/>
              </a:ext>
            </a:extLst>
          </p:cNvPr>
          <p:cNvSpPr txBox="1"/>
          <p:nvPr/>
        </p:nvSpPr>
        <p:spPr>
          <a:xfrm flipH="1">
            <a:off x="7740874" y="4388198"/>
            <a:ext cx="2463299" cy="1077218"/>
          </a:xfrm>
          <a:prstGeom prst="rect">
            <a:avLst/>
          </a:prstGeom>
          <a:noFill/>
        </p:spPr>
        <p:txBody>
          <a:bodyPr wrap="square" rtlCol="0">
            <a:spAutoFit/>
          </a:bodyPr>
          <a:lstStyle/>
          <a:p>
            <a:pPr algn="ctr"/>
            <a:r>
              <a:rPr lang="en-US" sz="1600" dirty="0">
                <a:latin typeface="Product Sans" panose="020B0403030502040203" pitchFamily="34" charset="0"/>
              </a:rPr>
              <a:t>Combine PCCs across all region pairs to construct a functional connectivity (FC) matrix</a:t>
            </a:r>
            <a:endParaRPr lang="en-AU" sz="1600" dirty="0">
              <a:latin typeface="Product Sans" panose="020B0403030502040203" pitchFamily="34" charset="0"/>
            </a:endParaRPr>
          </a:p>
        </p:txBody>
      </p:sp>
      <p:grpSp>
        <p:nvGrpSpPr>
          <p:cNvPr id="15" name="Group 14">
            <a:extLst>
              <a:ext uri="{FF2B5EF4-FFF2-40B4-BE49-F238E27FC236}">
                <a16:creationId xmlns:a16="http://schemas.microsoft.com/office/drawing/2014/main" id="{19EA1692-FDDF-4951-BBEA-3F9D424ADB5D}"/>
              </a:ext>
            </a:extLst>
          </p:cNvPr>
          <p:cNvGrpSpPr/>
          <p:nvPr/>
        </p:nvGrpSpPr>
        <p:grpSpPr>
          <a:xfrm>
            <a:off x="10097757" y="2831529"/>
            <a:ext cx="1767025" cy="1501972"/>
            <a:chOff x="9661057" y="1561446"/>
            <a:chExt cx="2638207" cy="2242477"/>
          </a:xfrm>
        </p:grpSpPr>
        <p:pic>
          <p:nvPicPr>
            <p:cNvPr id="53" name="Picture 2" descr="Vector image of side view of human brain in pink">
              <a:extLst>
                <a:ext uri="{FF2B5EF4-FFF2-40B4-BE49-F238E27FC236}">
                  <a16:creationId xmlns:a16="http://schemas.microsoft.com/office/drawing/2014/main" id="{8A4A89C1-32B2-4ED9-B100-A742ED588F79}"/>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661057" y="1561446"/>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54" name="Oval 53">
              <a:extLst>
                <a:ext uri="{FF2B5EF4-FFF2-40B4-BE49-F238E27FC236}">
                  <a16:creationId xmlns:a16="http://schemas.microsoft.com/office/drawing/2014/main" id="{CFC7AF24-18A5-4D31-BE1A-CDC5001246FF}"/>
                </a:ext>
              </a:extLst>
            </p:cNvPr>
            <p:cNvSpPr/>
            <p:nvPr/>
          </p:nvSpPr>
          <p:spPr>
            <a:xfrm>
              <a:off x="9861365" y="2110926"/>
              <a:ext cx="172015" cy="172015"/>
            </a:xfrm>
            <a:prstGeom prst="ellipse">
              <a:avLst/>
            </a:prstGeom>
            <a:solidFill>
              <a:srgbClr val="B17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Oval 54">
              <a:extLst>
                <a:ext uri="{FF2B5EF4-FFF2-40B4-BE49-F238E27FC236}">
                  <a16:creationId xmlns:a16="http://schemas.microsoft.com/office/drawing/2014/main" id="{DAD3F82C-ECD9-49FB-AF02-85016046DBB8}"/>
                </a:ext>
              </a:extLst>
            </p:cNvPr>
            <p:cNvSpPr/>
            <p:nvPr/>
          </p:nvSpPr>
          <p:spPr>
            <a:xfrm>
              <a:off x="10511706" y="2651000"/>
              <a:ext cx="172015" cy="1720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Oval 55">
              <a:extLst>
                <a:ext uri="{FF2B5EF4-FFF2-40B4-BE49-F238E27FC236}">
                  <a16:creationId xmlns:a16="http://schemas.microsoft.com/office/drawing/2014/main" id="{AA1536F7-8ECF-4329-A1EE-C0A71957985A}"/>
                </a:ext>
              </a:extLst>
            </p:cNvPr>
            <p:cNvSpPr/>
            <p:nvPr/>
          </p:nvSpPr>
          <p:spPr>
            <a:xfrm>
              <a:off x="11468261" y="2271815"/>
              <a:ext cx="172015" cy="172015"/>
            </a:xfrm>
            <a:prstGeom prst="ellipse">
              <a:avLst/>
            </a:prstGeom>
            <a:solidFill>
              <a:srgbClr val="66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Oval 56">
              <a:extLst>
                <a:ext uri="{FF2B5EF4-FFF2-40B4-BE49-F238E27FC236}">
                  <a16:creationId xmlns:a16="http://schemas.microsoft.com/office/drawing/2014/main" id="{D4AEC751-742D-47EA-B1CC-E0A362EC3172}"/>
                </a:ext>
              </a:extLst>
            </p:cNvPr>
            <p:cNvSpPr/>
            <p:nvPr/>
          </p:nvSpPr>
          <p:spPr>
            <a:xfrm>
              <a:off x="11066167" y="1665797"/>
              <a:ext cx="172015" cy="17201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Oval 57">
              <a:extLst>
                <a:ext uri="{FF2B5EF4-FFF2-40B4-BE49-F238E27FC236}">
                  <a16:creationId xmlns:a16="http://schemas.microsoft.com/office/drawing/2014/main" id="{46B26826-3927-4A98-A5AC-895BAAF0BC66}"/>
                </a:ext>
              </a:extLst>
            </p:cNvPr>
            <p:cNvSpPr/>
            <p:nvPr/>
          </p:nvSpPr>
          <p:spPr>
            <a:xfrm>
              <a:off x="10980159" y="2946861"/>
              <a:ext cx="172015" cy="172015"/>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Oval 58">
              <a:extLst>
                <a:ext uri="{FF2B5EF4-FFF2-40B4-BE49-F238E27FC236}">
                  <a16:creationId xmlns:a16="http://schemas.microsoft.com/office/drawing/2014/main" id="{F57CCCF3-54E2-4D5A-9629-2AFBDF918180}"/>
                </a:ext>
              </a:extLst>
            </p:cNvPr>
            <p:cNvSpPr/>
            <p:nvPr/>
          </p:nvSpPr>
          <p:spPr>
            <a:xfrm>
              <a:off x="12017973" y="2737007"/>
              <a:ext cx="172015" cy="17201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0" name="Straight Connector 59">
              <a:extLst>
                <a:ext uri="{FF2B5EF4-FFF2-40B4-BE49-F238E27FC236}">
                  <a16:creationId xmlns:a16="http://schemas.microsoft.com/office/drawing/2014/main" id="{EA1CFBA2-E854-4E1C-A9F5-21F2B464559B}"/>
                </a:ext>
              </a:extLst>
            </p:cNvPr>
            <p:cNvCxnSpPr>
              <a:cxnSpLocks/>
            </p:cNvCxnSpPr>
            <p:nvPr/>
          </p:nvCxnSpPr>
          <p:spPr>
            <a:xfrm>
              <a:off x="10681199" y="2779917"/>
              <a:ext cx="323850" cy="2095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679960A-68BB-4508-BBD9-A2CC7CC473ED}"/>
                </a:ext>
              </a:extLst>
            </p:cNvPr>
            <p:cNvCxnSpPr>
              <a:cxnSpLocks/>
            </p:cNvCxnSpPr>
            <p:nvPr/>
          </p:nvCxnSpPr>
          <p:spPr>
            <a:xfrm flipV="1">
              <a:off x="10033488" y="1751804"/>
              <a:ext cx="1032678" cy="3686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01DB9DE-7D65-44CB-B3E0-E271137A060E}"/>
                </a:ext>
              </a:extLst>
            </p:cNvPr>
            <p:cNvCxnSpPr>
              <a:cxnSpLocks/>
            </p:cNvCxnSpPr>
            <p:nvPr/>
          </p:nvCxnSpPr>
          <p:spPr>
            <a:xfrm>
              <a:off x="11640276" y="2406061"/>
              <a:ext cx="377697" cy="3309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8334D96-20E4-44E0-8375-0624C0340FEB}"/>
                </a:ext>
              </a:extLst>
            </p:cNvPr>
            <p:cNvCxnSpPr>
              <a:cxnSpLocks/>
            </p:cNvCxnSpPr>
            <p:nvPr/>
          </p:nvCxnSpPr>
          <p:spPr>
            <a:xfrm flipV="1">
              <a:off x="10700914" y="2406061"/>
              <a:ext cx="750220" cy="2541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44A0469-8CB2-419E-98A5-E43D34362FE3}"/>
                </a:ext>
              </a:extLst>
            </p:cNvPr>
            <p:cNvCxnSpPr>
              <a:cxnSpLocks/>
            </p:cNvCxnSpPr>
            <p:nvPr/>
          </p:nvCxnSpPr>
          <p:spPr>
            <a:xfrm flipV="1">
              <a:off x="10629939" y="1923063"/>
              <a:ext cx="454649" cy="6972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DD0701B-9971-46AD-98AD-FBA5E2324D85}"/>
                </a:ext>
              </a:extLst>
            </p:cNvPr>
            <p:cNvCxnSpPr>
              <a:cxnSpLocks/>
            </p:cNvCxnSpPr>
            <p:nvPr/>
          </p:nvCxnSpPr>
          <p:spPr>
            <a:xfrm flipV="1">
              <a:off x="11123522" y="2456933"/>
              <a:ext cx="415715" cy="4698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8085AD2-98FA-494C-8AC0-026FD00D0ABD}"/>
                </a:ext>
              </a:extLst>
            </p:cNvPr>
            <p:cNvCxnSpPr>
              <a:cxnSpLocks/>
            </p:cNvCxnSpPr>
            <p:nvPr/>
          </p:nvCxnSpPr>
          <p:spPr>
            <a:xfrm flipV="1">
              <a:off x="11161895" y="2863806"/>
              <a:ext cx="817143" cy="1510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DAAB243-1824-48D8-B3F9-6EC46664C03B}"/>
                </a:ext>
              </a:extLst>
            </p:cNvPr>
            <p:cNvCxnSpPr>
              <a:cxnSpLocks/>
            </p:cNvCxnSpPr>
            <p:nvPr/>
          </p:nvCxnSpPr>
          <p:spPr>
            <a:xfrm>
              <a:off x="10097939" y="2178233"/>
              <a:ext cx="1340658" cy="1795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804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10" presetClass="entr" presetSubtype="0"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500"/>
                                        <p:tgtEl>
                                          <p:spTgt spid="50"/>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 grpId="0" animBg="1"/>
      <p:bldP spid="48" grpId="0"/>
      <p:bldP spid="5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5A21E-6B72-F7E8-3FC2-025ADC1E03D0}"/>
              </a:ext>
            </a:extLst>
          </p:cNvPr>
          <p:cNvSpPr>
            <a:spLocks noGrp="1"/>
          </p:cNvSpPr>
          <p:nvPr>
            <p:ph type="title"/>
          </p:nvPr>
        </p:nvSpPr>
        <p:spPr>
          <a:xfrm>
            <a:off x="694267" y="365126"/>
            <a:ext cx="10659533" cy="907084"/>
          </a:xfrm>
        </p:spPr>
        <p:txBody>
          <a:bodyPr/>
          <a:lstStyle/>
          <a:p>
            <a:pPr algn="ctr"/>
            <a:r>
              <a:rPr lang="en-US" dirty="0">
                <a:latin typeface="Product Sans" panose="020B0403030502040203" pitchFamily="34" charset="0"/>
                <a:cs typeface="Calibri Light"/>
              </a:rPr>
              <a:t>What else is out there?</a:t>
            </a:r>
            <a:endParaRPr lang="en-US" dirty="0">
              <a:latin typeface="Product Sans" panose="020B0403030502040203" pitchFamily="34" charset="0"/>
            </a:endParaRPr>
          </a:p>
        </p:txBody>
      </p:sp>
      <p:pic>
        <p:nvPicPr>
          <p:cNvPr id="16" name="Picture 16" descr="Shape&#10;&#10;Description automatically generated">
            <a:extLst>
              <a:ext uri="{FF2B5EF4-FFF2-40B4-BE49-F238E27FC236}">
                <a16:creationId xmlns:a16="http://schemas.microsoft.com/office/drawing/2014/main" id="{36CBC66A-D9AB-EAED-4C93-1E79AC8EAE6A}"/>
              </a:ext>
            </a:extLst>
          </p:cNvPr>
          <p:cNvPicPr>
            <a:picLocks noGrp="1" noChangeAspect="1"/>
          </p:cNvPicPr>
          <p:nvPr>
            <p:ph sz="half" idx="1"/>
          </p:nvPr>
        </p:nvPicPr>
        <p:blipFill>
          <a:blip r:embed="rId3"/>
          <a:stretch>
            <a:fillRect/>
          </a:stretch>
        </p:blipFill>
        <p:spPr>
          <a:xfrm>
            <a:off x="2814615" y="2175273"/>
            <a:ext cx="3588173" cy="2942465"/>
          </a:xfrm>
        </p:spPr>
      </p:pic>
      <p:pic>
        <p:nvPicPr>
          <p:cNvPr id="9" name="Picture 8" descr="A picture containing diagram&#10;&#10;Description automatically generated">
            <a:extLst>
              <a:ext uri="{FF2B5EF4-FFF2-40B4-BE49-F238E27FC236}">
                <a16:creationId xmlns:a16="http://schemas.microsoft.com/office/drawing/2014/main" id="{F5DF3D04-FFCF-4FD7-AAF3-F207AFBA906D}"/>
              </a:ext>
            </a:extLst>
          </p:cNvPr>
          <p:cNvPicPr>
            <a:picLocks noGrp="1" noChangeAspect="1"/>
          </p:cNvPicPr>
          <p:nvPr/>
        </p:nvPicPr>
        <p:blipFill>
          <a:blip r:embed="rId4"/>
          <a:stretch>
            <a:fillRect/>
          </a:stretch>
        </p:blipFill>
        <p:spPr>
          <a:xfrm>
            <a:off x="7786452" y="2543900"/>
            <a:ext cx="3846775" cy="2038840"/>
          </a:xfrm>
          <a:prstGeom prst="rect">
            <a:avLst/>
          </a:prstGeom>
        </p:spPr>
      </p:pic>
      <p:sp>
        <p:nvSpPr>
          <p:cNvPr id="10" name="TextBox 9">
            <a:extLst>
              <a:ext uri="{FF2B5EF4-FFF2-40B4-BE49-F238E27FC236}">
                <a16:creationId xmlns:a16="http://schemas.microsoft.com/office/drawing/2014/main" id="{10A8271F-09A2-4EC9-BCE7-0410E2521920}"/>
              </a:ext>
            </a:extLst>
          </p:cNvPr>
          <p:cNvSpPr txBox="1"/>
          <p:nvPr/>
        </p:nvSpPr>
        <p:spPr>
          <a:xfrm flipH="1">
            <a:off x="8345502" y="6466478"/>
            <a:ext cx="3846498" cy="338554"/>
          </a:xfrm>
          <a:prstGeom prst="rect">
            <a:avLst/>
          </a:prstGeom>
          <a:noFill/>
        </p:spPr>
        <p:txBody>
          <a:bodyPr wrap="square" rtlCol="0">
            <a:spAutoFit/>
          </a:bodyPr>
          <a:lstStyle/>
          <a:p>
            <a:pPr algn="r"/>
            <a:r>
              <a:rPr lang="en-US" sz="1600" dirty="0">
                <a:latin typeface="Product Sans" panose="020B0403030502040203" pitchFamily="34" charset="0"/>
                <a:hlinkClick r:id="rId5"/>
              </a:rPr>
              <a:t>Cliff et al. 2022 (</a:t>
            </a:r>
            <a:r>
              <a:rPr lang="en-US" sz="1600" dirty="0" err="1">
                <a:latin typeface="Product Sans" panose="020B0403030502040203" pitchFamily="34" charset="0"/>
                <a:hlinkClick r:id="rId5"/>
              </a:rPr>
              <a:t>arXiv</a:t>
            </a:r>
            <a:r>
              <a:rPr lang="en-US" sz="1600" dirty="0">
                <a:latin typeface="Product Sans" panose="020B0403030502040203" pitchFamily="34" charset="0"/>
                <a:hlinkClick r:id="rId5"/>
              </a:rPr>
              <a:t>)</a:t>
            </a:r>
            <a:endParaRPr lang="en-AU" sz="1600" dirty="0">
              <a:latin typeface="Product Sans" panose="020B0403030502040203" pitchFamily="34" charset="0"/>
            </a:endParaRPr>
          </a:p>
        </p:txBody>
      </p:sp>
      <p:sp>
        <p:nvSpPr>
          <p:cNvPr id="11" name="TextBox 10">
            <a:extLst>
              <a:ext uri="{FF2B5EF4-FFF2-40B4-BE49-F238E27FC236}">
                <a16:creationId xmlns:a16="http://schemas.microsoft.com/office/drawing/2014/main" id="{77230299-97F2-4FDC-80EF-C71181F2E650}"/>
              </a:ext>
            </a:extLst>
          </p:cNvPr>
          <p:cNvSpPr txBox="1"/>
          <p:nvPr/>
        </p:nvSpPr>
        <p:spPr>
          <a:xfrm flipH="1">
            <a:off x="357287" y="2241616"/>
            <a:ext cx="2463299" cy="369332"/>
          </a:xfrm>
          <a:prstGeom prst="rect">
            <a:avLst/>
          </a:prstGeom>
          <a:noFill/>
        </p:spPr>
        <p:txBody>
          <a:bodyPr wrap="square" rtlCol="0">
            <a:spAutoFit/>
          </a:bodyPr>
          <a:lstStyle/>
          <a:p>
            <a:pPr algn="r"/>
            <a:r>
              <a:rPr lang="en-US" dirty="0">
                <a:latin typeface="Product Sans" panose="020B0403030502040203" pitchFamily="34" charset="0"/>
              </a:rPr>
              <a:t>Pearson correlation</a:t>
            </a:r>
            <a:endParaRPr lang="en-AU" dirty="0">
              <a:latin typeface="Product Sans" panose="020B0403030502040203" pitchFamily="34" charset="0"/>
            </a:endParaRPr>
          </a:p>
        </p:txBody>
      </p:sp>
      <p:sp>
        <p:nvSpPr>
          <p:cNvPr id="12" name="Right Brace 11">
            <a:extLst>
              <a:ext uri="{FF2B5EF4-FFF2-40B4-BE49-F238E27FC236}">
                <a16:creationId xmlns:a16="http://schemas.microsoft.com/office/drawing/2014/main" id="{4B442DF3-2523-40BF-A80C-D45F25B23752}"/>
              </a:ext>
            </a:extLst>
          </p:cNvPr>
          <p:cNvSpPr/>
          <p:nvPr/>
        </p:nvSpPr>
        <p:spPr>
          <a:xfrm>
            <a:off x="6845643" y="2279374"/>
            <a:ext cx="486575" cy="2779485"/>
          </a:xfrm>
          <a:prstGeom prst="rightBrace">
            <a:avLst>
              <a:gd name="adj1" fmla="val 262955"/>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3" name="TextBox 12">
            <a:extLst>
              <a:ext uri="{FF2B5EF4-FFF2-40B4-BE49-F238E27FC236}">
                <a16:creationId xmlns:a16="http://schemas.microsoft.com/office/drawing/2014/main" id="{AABD9A38-31C8-4EF8-928C-D0C360A1067D}"/>
              </a:ext>
            </a:extLst>
          </p:cNvPr>
          <p:cNvSpPr txBox="1"/>
          <p:nvPr/>
        </p:nvSpPr>
        <p:spPr>
          <a:xfrm flipH="1">
            <a:off x="7606717" y="4914256"/>
            <a:ext cx="4206247" cy="923330"/>
          </a:xfrm>
          <a:prstGeom prst="rect">
            <a:avLst/>
          </a:prstGeom>
          <a:noFill/>
        </p:spPr>
        <p:txBody>
          <a:bodyPr wrap="square" rtlCol="0">
            <a:spAutoFit/>
          </a:bodyPr>
          <a:lstStyle/>
          <a:p>
            <a:pPr algn="ctr"/>
            <a:r>
              <a:rPr lang="en-US" dirty="0">
                <a:latin typeface="Product Sans" panose="020B0403030502040203" pitchFamily="34" charset="0"/>
              </a:rPr>
              <a:t>Comprehensive library of 249 statistical pairwise interactions derived from multiple disciplines of research</a:t>
            </a:r>
            <a:endParaRPr lang="en-AU" dirty="0">
              <a:latin typeface="Product Sans" panose="020B0403030502040203" pitchFamily="34" charset="0"/>
            </a:endParaRPr>
          </a:p>
        </p:txBody>
      </p:sp>
      <p:sp>
        <p:nvSpPr>
          <p:cNvPr id="14" name="TextBox 13">
            <a:extLst>
              <a:ext uri="{FF2B5EF4-FFF2-40B4-BE49-F238E27FC236}">
                <a16:creationId xmlns:a16="http://schemas.microsoft.com/office/drawing/2014/main" id="{8A8A0620-C01E-4F4B-8612-F85F1A65B10D}"/>
              </a:ext>
            </a:extLst>
          </p:cNvPr>
          <p:cNvSpPr txBox="1"/>
          <p:nvPr/>
        </p:nvSpPr>
        <p:spPr>
          <a:xfrm flipH="1">
            <a:off x="7606718" y="1797390"/>
            <a:ext cx="4206247" cy="461665"/>
          </a:xfrm>
          <a:prstGeom prst="rect">
            <a:avLst/>
          </a:prstGeom>
          <a:noFill/>
        </p:spPr>
        <p:txBody>
          <a:bodyPr wrap="square" rtlCol="0">
            <a:spAutoFit/>
          </a:bodyPr>
          <a:lstStyle/>
          <a:p>
            <a:pPr algn="ctr"/>
            <a:r>
              <a:rPr lang="en-US" sz="2400" b="1" dirty="0" err="1">
                <a:latin typeface="Product Sans" panose="020B0403030502040203" pitchFamily="34" charset="0"/>
              </a:rPr>
              <a:t>pyspi</a:t>
            </a:r>
            <a:endParaRPr lang="en-AU" sz="2400" b="1" dirty="0">
              <a:latin typeface="Product Sans" panose="020B0403030502040203" pitchFamily="34" charset="0"/>
            </a:endParaRPr>
          </a:p>
        </p:txBody>
      </p:sp>
      <p:sp>
        <p:nvSpPr>
          <p:cNvPr id="15" name="TextBox 14">
            <a:extLst>
              <a:ext uri="{FF2B5EF4-FFF2-40B4-BE49-F238E27FC236}">
                <a16:creationId xmlns:a16="http://schemas.microsoft.com/office/drawing/2014/main" id="{50F39A00-11C6-4C18-BDF9-D4356559EE22}"/>
              </a:ext>
            </a:extLst>
          </p:cNvPr>
          <p:cNvSpPr txBox="1"/>
          <p:nvPr/>
        </p:nvSpPr>
        <p:spPr>
          <a:xfrm flipH="1">
            <a:off x="129888" y="3429000"/>
            <a:ext cx="2463299" cy="369332"/>
          </a:xfrm>
          <a:prstGeom prst="rect">
            <a:avLst/>
          </a:prstGeom>
          <a:noFill/>
        </p:spPr>
        <p:txBody>
          <a:bodyPr wrap="square" rtlCol="0">
            <a:spAutoFit/>
          </a:bodyPr>
          <a:lstStyle/>
          <a:p>
            <a:pPr algn="r"/>
            <a:r>
              <a:rPr lang="en-US" dirty="0">
                <a:latin typeface="Product Sans" panose="020B0403030502040203" pitchFamily="34" charset="0"/>
              </a:rPr>
              <a:t>Cointegration</a:t>
            </a:r>
            <a:endParaRPr lang="en-AU" dirty="0">
              <a:latin typeface="Product Sans" panose="020B0403030502040203" pitchFamily="34" charset="0"/>
            </a:endParaRPr>
          </a:p>
        </p:txBody>
      </p:sp>
      <p:sp>
        <p:nvSpPr>
          <p:cNvPr id="18" name="TextBox 17">
            <a:extLst>
              <a:ext uri="{FF2B5EF4-FFF2-40B4-BE49-F238E27FC236}">
                <a16:creationId xmlns:a16="http://schemas.microsoft.com/office/drawing/2014/main" id="{46661A36-1F74-4120-A6AC-2895E5074ECB}"/>
              </a:ext>
            </a:extLst>
          </p:cNvPr>
          <p:cNvSpPr txBox="1"/>
          <p:nvPr/>
        </p:nvSpPr>
        <p:spPr>
          <a:xfrm flipH="1">
            <a:off x="354302" y="4582740"/>
            <a:ext cx="2463299" cy="369332"/>
          </a:xfrm>
          <a:prstGeom prst="rect">
            <a:avLst/>
          </a:prstGeom>
          <a:noFill/>
        </p:spPr>
        <p:txBody>
          <a:bodyPr wrap="square" rtlCol="0">
            <a:spAutoFit/>
          </a:bodyPr>
          <a:lstStyle/>
          <a:p>
            <a:pPr algn="r"/>
            <a:r>
              <a:rPr lang="en-US" dirty="0">
                <a:latin typeface="Product Sans" panose="020B0403030502040203" pitchFamily="34" charset="0"/>
              </a:rPr>
              <a:t>Transfer entropy</a:t>
            </a:r>
            <a:endParaRPr lang="en-AU" dirty="0">
              <a:latin typeface="Product Sans" panose="020B0403030502040203" pitchFamily="34" charset="0"/>
            </a:endParaRPr>
          </a:p>
        </p:txBody>
      </p:sp>
    </p:spTree>
    <p:extLst>
      <p:ext uri="{BB962C8B-B14F-4D97-AF65-F5344CB8AC3E}">
        <p14:creationId xmlns:p14="http://schemas.microsoft.com/office/powerpoint/2010/main" val="390009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E272FF-954A-4B6C-B1D9-4D11B8C64D9C}"/>
              </a:ext>
            </a:extLst>
          </p:cNvPr>
          <p:cNvSpPr>
            <a:spLocks noGrp="1"/>
          </p:cNvSpPr>
          <p:nvPr>
            <p:ph type="title"/>
          </p:nvPr>
        </p:nvSpPr>
        <p:spPr>
          <a:xfrm>
            <a:off x="838200" y="32617"/>
            <a:ext cx="10515600" cy="1325563"/>
          </a:xfrm>
        </p:spPr>
        <p:txBody>
          <a:bodyPr>
            <a:normAutofit/>
          </a:bodyPr>
          <a:lstStyle/>
          <a:p>
            <a:pPr algn="ctr"/>
            <a:r>
              <a:rPr lang="en-US" dirty="0">
                <a:latin typeface="Product Sans" panose="020B0403030502040203" pitchFamily="34" charset="0"/>
              </a:rPr>
              <a:t>I </a:t>
            </a:r>
            <a:r>
              <a:rPr lang="en-US" dirty="0" err="1">
                <a:latin typeface="Product Sans" panose="020B0403030502040203" pitchFamily="34" charset="0"/>
              </a:rPr>
              <a:t>pyspi</a:t>
            </a:r>
            <a:r>
              <a:rPr lang="en-US" dirty="0">
                <a:latin typeface="Product Sans" panose="020B0403030502040203" pitchFamily="34" charset="0"/>
              </a:rPr>
              <a:t> with my little eye-</a:t>
            </a:r>
            <a:r>
              <a:rPr lang="en-US" dirty="0" err="1">
                <a:latin typeface="Product Sans" panose="020B0403030502040203" pitchFamily="34" charset="0"/>
              </a:rPr>
              <a:t>spi</a:t>
            </a:r>
            <a:r>
              <a:rPr lang="en-US" dirty="0">
                <a:latin typeface="Product Sans" panose="020B0403030502040203" pitchFamily="34" charset="0"/>
              </a:rPr>
              <a:t>…</a:t>
            </a:r>
            <a:endParaRPr lang="en-AU" dirty="0">
              <a:latin typeface="Product Sans" panose="020B0403030502040203" pitchFamily="34" charset="0"/>
            </a:endParaRPr>
          </a:p>
        </p:txBody>
      </p:sp>
      <p:sp>
        <p:nvSpPr>
          <p:cNvPr id="6" name="Content Placeholder 5">
            <a:extLst>
              <a:ext uri="{FF2B5EF4-FFF2-40B4-BE49-F238E27FC236}">
                <a16:creationId xmlns:a16="http://schemas.microsoft.com/office/drawing/2014/main" id="{5706D1F7-91B0-4744-ADCE-DD4C711F6F19}"/>
              </a:ext>
            </a:extLst>
          </p:cNvPr>
          <p:cNvSpPr>
            <a:spLocks noGrp="1"/>
          </p:cNvSpPr>
          <p:nvPr>
            <p:ph idx="1"/>
          </p:nvPr>
        </p:nvSpPr>
        <p:spPr>
          <a:xfrm>
            <a:off x="838200" y="1192010"/>
            <a:ext cx="10515600" cy="988827"/>
          </a:xfrm>
        </p:spPr>
        <p:txBody>
          <a:bodyPr/>
          <a:lstStyle/>
          <a:p>
            <a:pPr marL="0" indent="0" algn="ctr">
              <a:buNone/>
            </a:pPr>
            <a:r>
              <a:rPr lang="en-US" dirty="0">
                <a:latin typeface="Product Sans" panose="020B0403030502040203" pitchFamily="34" charset="0"/>
              </a:rPr>
              <a:t>… an open-source python package for highly comparative multivariate time-series analysis!</a:t>
            </a:r>
            <a:endParaRPr lang="en-AU" dirty="0">
              <a:latin typeface="Product Sans" panose="020B0403030502040203" pitchFamily="34" charset="0"/>
            </a:endParaRPr>
          </a:p>
        </p:txBody>
      </p:sp>
      <p:sp>
        <p:nvSpPr>
          <p:cNvPr id="7" name="Rectangle 6">
            <a:extLst>
              <a:ext uri="{FF2B5EF4-FFF2-40B4-BE49-F238E27FC236}">
                <a16:creationId xmlns:a16="http://schemas.microsoft.com/office/drawing/2014/main" id="{039C2036-8FA0-4994-8127-2631A0DF8126}"/>
              </a:ext>
            </a:extLst>
          </p:cNvPr>
          <p:cNvSpPr/>
          <p:nvPr/>
        </p:nvSpPr>
        <p:spPr>
          <a:xfrm>
            <a:off x="9454903" y="2826723"/>
            <a:ext cx="976461" cy="97646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8" name="Rectangle 7">
            <a:extLst>
              <a:ext uri="{FF2B5EF4-FFF2-40B4-BE49-F238E27FC236}">
                <a16:creationId xmlns:a16="http://schemas.microsoft.com/office/drawing/2014/main" id="{D1980564-E960-4EAC-870D-8F30033BC24C}"/>
              </a:ext>
            </a:extLst>
          </p:cNvPr>
          <p:cNvSpPr/>
          <p:nvPr/>
        </p:nvSpPr>
        <p:spPr>
          <a:xfrm>
            <a:off x="9578145" y="2963283"/>
            <a:ext cx="976461" cy="97646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9" name="Rectangle 8">
            <a:extLst>
              <a:ext uri="{FF2B5EF4-FFF2-40B4-BE49-F238E27FC236}">
                <a16:creationId xmlns:a16="http://schemas.microsoft.com/office/drawing/2014/main" id="{7AB3D903-9629-41F5-968F-7E958275886E}"/>
              </a:ext>
            </a:extLst>
          </p:cNvPr>
          <p:cNvSpPr/>
          <p:nvPr/>
        </p:nvSpPr>
        <p:spPr>
          <a:xfrm>
            <a:off x="9726741" y="3098461"/>
            <a:ext cx="976461" cy="97646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graphicFrame>
        <p:nvGraphicFramePr>
          <p:cNvPr id="10" name="Table 27">
            <a:extLst>
              <a:ext uri="{FF2B5EF4-FFF2-40B4-BE49-F238E27FC236}">
                <a16:creationId xmlns:a16="http://schemas.microsoft.com/office/drawing/2014/main" id="{D1F0C3E2-C797-448F-BBCE-DB7CD23D3D9B}"/>
              </a:ext>
            </a:extLst>
          </p:cNvPr>
          <p:cNvGraphicFramePr>
            <a:graphicFrameLocks noGrp="1"/>
          </p:cNvGraphicFramePr>
          <p:nvPr>
            <p:extLst>
              <p:ext uri="{D42A27DB-BD31-4B8C-83A1-F6EECF244321}">
                <p14:modId xmlns:p14="http://schemas.microsoft.com/office/powerpoint/2010/main" val="702010185"/>
              </p:ext>
            </p:extLst>
          </p:nvPr>
        </p:nvGraphicFramePr>
        <p:xfrm>
          <a:off x="9864120" y="3251093"/>
          <a:ext cx="972590" cy="973270"/>
        </p:xfrm>
        <a:graphic>
          <a:graphicData uri="http://schemas.openxmlformats.org/drawingml/2006/table">
            <a:tbl>
              <a:tblPr firstRow="1" bandRow="1">
                <a:tableStyleId>{5C22544A-7EE6-4342-B048-85BDC9FD1C3A}</a:tableStyleId>
              </a:tblPr>
              <a:tblGrid>
                <a:gridCol w="194518">
                  <a:extLst>
                    <a:ext uri="{9D8B030D-6E8A-4147-A177-3AD203B41FA5}">
                      <a16:colId xmlns:a16="http://schemas.microsoft.com/office/drawing/2014/main" val="1063832990"/>
                    </a:ext>
                  </a:extLst>
                </a:gridCol>
                <a:gridCol w="194518">
                  <a:extLst>
                    <a:ext uri="{9D8B030D-6E8A-4147-A177-3AD203B41FA5}">
                      <a16:colId xmlns:a16="http://schemas.microsoft.com/office/drawing/2014/main" val="2630756239"/>
                    </a:ext>
                  </a:extLst>
                </a:gridCol>
                <a:gridCol w="194518">
                  <a:extLst>
                    <a:ext uri="{9D8B030D-6E8A-4147-A177-3AD203B41FA5}">
                      <a16:colId xmlns:a16="http://schemas.microsoft.com/office/drawing/2014/main" val="717389419"/>
                    </a:ext>
                  </a:extLst>
                </a:gridCol>
                <a:gridCol w="194518">
                  <a:extLst>
                    <a:ext uri="{9D8B030D-6E8A-4147-A177-3AD203B41FA5}">
                      <a16:colId xmlns:a16="http://schemas.microsoft.com/office/drawing/2014/main" val="2955863827"/>
                    </a:ext>
                  </a:extLst>
                </a:gridCol>
                <a:gridCol w="194518">
                  <a:extLst>
                    <a:ext uri="{9D8B030D-6E8A-4147-A177-3AD203B41FA5}">
                      <a16:colId xmlns:a16="http://schemas.microsoft.com/office/drawing/2014/main" val="3780822076"/>
                    </a:ext>
                  </a:extLst>
                </a:gridCol>
              </a:tblGrid>
              <a:tr h="194654">
                <a:tc>
                  <a:txBody>
                    <a:bodyPr/>
                    <a:lstStyle/>
                    <a:p>
                      <a:endParaRPr lang="en-AU" sz="1100" dirty="0">
                        <a:solidFill>
                          <a:srgbClr val="F0224B"/>
                        </a:solidFill>
                      </a:endParaRPr>
                    </a:p>
                  </a:txBody>
                  <a:tcPr marL="17803" marR="17803" marT="8902" marB="89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AU" sz="1100" dirty="0">
                        <a:solidFill>
                          <a:srgbClr val="F0224B"/>
                        </a:solidFill>
                      </a:endParaRPr>
                    </a:p>
                  </a:txBody>
                  <a:tcPr marL="17803" marR="17803" marT="8902" marB="89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AU" sz="1100" dirty="0">
                        <a:solidFill>
                          <a:srgbClr val="F0224B"/>
                        </a:solidFill>
                      </a:endParaRPr>
                    </a:p>
                  </a:txBody>
                  <a:tcPr marL="17803" marR="17803" marT="8902" marB="89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AU" sz="1100" dirty="0">
                        <a:solidFill>
                          <a:srgbClr val="F0224B"/>
                        </a:solidFill>
                      </a:endParaRPr>
                    </a:p>
                  </a:txBody>
                  <a:tcPr marL="17803" marR="17803" marT="8902" marB="89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AU" sz="1100" dirty="0">
                        <a:solidFill>
                          <a:srgbClr val="F0224B"/>
                        </a:solidFill>
                      </a:endParaRPr>
                    </a:p>
                  </a:txBody>
                  <a:tcPr marL="17803" marR="17803" marT="8902" marB="89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276421"/>
                  </a:ext>
                </a:extLst>
              </a:tr>
              <a:tr h="194654">
                <a:tc>
                  <a:txBody>
                    <a:bodyPr/>
                    <a:lstStyle/>
                    <a:p>
                      <a:endParaRPr lang="en-AU" sz="1100" dirty="0">
                        <a:solidFill>
                          <a:srgbClr val="F0224B"/>
                        </a:solidFill>
                      </a:endParaRPr>
                    </a:p>
                  </a:txBody>
                  <a:tcPr marL="17803" marR="17803" marT="8902" marB="89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AU" sz="1100" dirty="0">
                        <a:solidFill>
                          <a:srgbClr val="F0224B"/>
                        </a:solidFill>
                      </a:endParaRPr>
                    </a:p>
                  </a:txBody>
                  <a:tcPr marL="17803" marR="17803" marT="8902" marB="89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AU" sz="1100" dirty="0">
                        <a:solidFill>
                          <a:srgbClr val="F0224B"/>
                        </a:solidFill>
                      </a:endParaRPr>
                    </a:p>
                  </a:txBody>
                  <a:tcPr marL="17803" marR="17803" marT="8902" marB="89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AU" sz="1100" dirty="0">
                        <a:solidFill>
                          <a:srgbClr val="F0224B"/>
                        </a:solidFill>
                      </a:endParaRPr>
                    </a:p>
                  </a:txBody>
                  <a:tcPr marL="17803" marR="17803" marT="8902" marB="89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AU" sz="1100" dirty="0">
                        <a:solidFill>
                          <a:srgbClr val="F0224B"/>
                        </a:solidFill>
                      </a:endParaRPr>
                    </a:p>
                  </a:txBody>
                  <a:tcPr marL="17803" marR="17803" marT="8902" marB="89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2730118"/>
                  </a:ext>
                </a:extLst>
              </a:tr>
              <a:tr h="194654">
                <a:tc>
                  <a:txBody>
                    <a:bodyPr/>
                    <a:lstStyle/>
                    <a:p>
                      <a:endParaRPr lang="en-AU" sz="1100">
                        <a:solidFill>
                          <a:srgbClr val="F0224B"/>
                        </a:solidFill>
                      </a:endParaRPr>
                    </a:p>
                  </a:txBody>
                  <a:tcPr marL="17803" marR="17803" marT="8902" marB="89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AU" sz="1100" dirty="0">
                        <a:solidFill>
                          <a:srgbClr val="F0224B"/>
                        </a:solidFill>
                      </a:endParaRPr>
                    </a:p>
                  </a:txBody>
                  <a:tcPr marL="17803" marR="17803" marT="8902" marB="89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AU" sz="1100" dirty="0">
                        <a:solidFill>
                          <a:srgbClr val="F0224B"/>
                        </a:solidFill>
                      </a:endParaRPr>
                    </a:p>
                  </a:txBody>
                  <a:tcPr marL="17803" marR="17803" marT="8902" marB="89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AU" sz="1100" dirty="0">
                        <a:solidFill>
                          <a:srgbClr val="F0224B"/>
                        </a:solidFill>
                      </a:endParaRPr>
                    </a:p>
                  </a:txBody>
                  <a:tcPr marL="17803" marR="17803" marT="8902" marB="89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AU" sz="1100" dirty="0">
                        <a:solidFill>
                          <a:srgbClr val="F0224B"/>
                        </a:solidFill>
                      </a:endParaRPr>
                    </a:p>
                  </a:txBody>
                  <a:tcPr marL="17803" marR="17803" marT="8902" marB="89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24142268"/>
                  </a:ext>
                </a:extLst>
              </a:tr>
              <a:tr h="194654">
                <a:tc>
                  <a:txBody>
                    <a:bodyPr/>
                    <a:lstStyle/>
                    <a:p>
                      <a:endParaRPr lang="en-AU" sz="1100" dirty="0">
                        <a:solidFill>
                          <a:srgbClr val="F0224B"/>
                        </a:solidFill>
                      </a:endParaRPr>
                    </a:p>
                  </a:txBody>
                  <a:tcPr marL="17803" marR="17803" marT="8902" marB="89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AU" sz="1100" dirty="0">
                        <a:solidFill>
                          <a:srgbClr val="F0224B"/>
                        </a:solidFill>
                      </a:endParaRPr>
                    </a:p>
                  </a:txBody>
                  <a:tcPr marL="17803" marR="17803" marT="8902" marB="89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AU" sz="1100" dirty="0">
                        <a:solidFill>
                          <a:srgbClr val="F0224B"/>
                        </a:solidFill>
                      </a:endParaRPr>
                    </a:p>
                  </a:txBody>
                  <a:tcPr marL="17803" marR="17803" marT="8902" marB="89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AU" sz="1100" dirty="0">
                        <a:solidFill>
                          <a:srgbClr val="F0224B"/>
                        </a:solidFill>
                      </a:endParaRPr>
                    </a:p>
                  </a:txBody>
                  <a:tcPr marL="17803" marR="17803" marT="8902" marB="89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AU" sz="1100" dirty="0">
                        <a:solidFill>
                          <a:srgbClr val="F0224B"/>
                        </a:solidFill>
                      </a:endParaRPr>
                    </a:p>
                  </a:txBody>
                  <a:tcPr marL="17803" marR="17803" marT="8902" marB="89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0328191"/>
                  </a:ext>
                </a:extLst>
              </a:tr>
              <a:tr h="194654">
                <a:tc>
                  <a:txBody>
                    <a:bodyPr/>
                    <a:lstStyle/>
                    <a:p>
                      <a:endParaRPr lang="en-AU" sz="1100" dirty="0">
                        <a:solidFill>
                          <a:srgbClr val="F0224B"/>
                        </a:solidFill>
                      </a:endParaRPr>
                    </a:p>
                  </a:txBody>
                  <a:tcPr marL="17803" marR="17803" marT="8902" marB="89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AU" sz="1100" dirty="0">
                        <a:solidFill>
                          <a:srgbClr val="F0224B"/>
                        </a:solidFill>
                      </a:endParaRPr>
                    </a:p>
                  </a:txBody>
                  <a:tcPr marL="17803" marR="17803" marT="8902" marB="89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AU" sz="1100" dirty="0">
                        <a:solidFill>
                          <a:srgbClr val="F0224B"/>
                        </a:solidFill>
                      </a:endParaRPr>
                    </a:p>
                  </a:txBody>
                  <a:tcPr marL="17803" marR="17803" marT="8902" marB="89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AU" sz="1100" dirty="0">
                        <a:solidFill>
                          <a:srgbClr val="F0224B"/>
                        </a:solidFill>
                      </a:endParaRPr>
                    </a:p>
                  </a:txBody>
                  <a:tcPr marL="17803" marR="17803" marT="8902" marB="89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AU" sz="1100" dirty="0">
                        <a:solidFill>
                          <a:srgbClr val="F0224B"/>
                        </a:solidFill>
                      </a:endParaRPr>
                    </a:p>
                  </a:txBody>
                  <a:tcPr marL="17803" marR="17803" marT="8902" marB="89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14128390"/>
                  </a:ext>
                </a:extLst>
              </a:tr>
            </a:tbl>
          </a:graphicData>
        </a:graphic>
      </p:graphicFrame>
      <p:sp>
        <p:nvSpPr>
          <p:cNvPr id="11" name="Rectangle 10">
            <a:extLst>
              <a:ext uri="{FF2B5EF4-FFF2-40B4-BE49-F238E27FC236}">
                <a16:creationId xmlns:a16="http://schemas.microsoft.com/office/drawing/2014/main" id="{7E8A4A6D-0DAE-4BF5-8910-6E708958ED96}"/>
              </a:ext>
            </a:extLst>
          </p:cNvPr>
          <p:cNvSpPr/>
          <p:nvPr/>
        </p:nvSpPr>
        <p:spPr>
          <a:xfrm>
            <a:off x="9857949" y="3247902"/>
            <a:ext cx="983974" cy="98397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2" name="Right Bracket 11">
            <a:extLst>
              <a:ext uri="{FF2B5EF4-FFF2-40B4-BE49-F238E27FC236}">
                <a16:creationId xmlns:a16="http://schemas.microsoft.com/office/drawing/2014/main" id="{608037DB-1910-42AA-B911-74C327A81CD9}"/>
              </a:ext>
            </a:extLst>
          </p:cNvPr>
          <p:cNvSpPr/>
          <p:nvPr/>
        </p:nvSpPr>
        <p:spPr>
          <a:xfrm rot="19021902">
            <a:off x="10670351" y="2715557"/>
            <a:ext cx="45719" cy="55326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13" name="TextBox 12">
            <a:extLst>
              <a:ext uri="{FF2B5EF4-FFF2-40B4-BE49-F238E27FC236}">
                <a16:creationId xmlns:a16="http://schemas.microsoft.com/office/drawing/2014/main" id="{D1652B3C-A3AA-4BD7-ADB3-FF895DADA005}"/>
              </a:ext>
            </a:extLst>
          </p:cNvPr>
          <p:cNvSpPr txBox="1"/>
          <p:nvPr/>
        </p:nvSpPr>
        <p:spPr>
          <a:xfrm>
            <a:off x="10710725" y="2715422"/>
            <a:ext cx="1288741"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SPIs 1-249</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14" name="Straight Arrow Connector 13">
            <a:extLst>
              <a:ext uri="{FF2B5EF4-FFF2-40B4-BE49-F238E27FC236}">
                <a16:creationId xmlns:a16="http://schemas.microsoft.com/office/drawing/2014/main" id="{1D18A2C4-503B-45CE-9CBE-7BCEAD6F4444}"/>
              </a:ext>
            </a:extLst>
          </p:cNvPr>
          <p:cNvCxnSpPr>
            <a:cxnSpLocks/>
          </p:cNvCxnSpPr>
          <p:nvPr/>
        </p:nvCxnSpPr>
        <p:spPr>
          <a:xfrm>
            <a:off x="9842379" y="4335231"/>
            <a:ext cx="10233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EA10864-0A08-4D7E-9689-27328955CBDD}"/>
              </a:ext>
            </a:extLst>
          </p:cNvPr>
          <p:cNvCxnSpPr>
            <a:cxnSpLocks/>
          </p:cNvCxnSpPr>
          <p:nvPr/>
        </p:nvCxnSpPr>
        <p:spPr>
          <a:xfrm>
            <a:off x="10955290" y="3240972"/>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D2F7519-BBEF-42A0-8EC1-ED56D3CF245E}"/>
              </a:ext>
            </a:extLst>
          </p:cNvPr>
          <p:cNvSpPr txBox="1"/>
          <p:nvPr/>
        </p:nvSpPr>
        <p:spPr>
          <a:xfrm>
            <a:off x="9410546" y="4368411"/>
            <a:ext cx="2139805" cy="338554"/>
          </a:xfrm>
          <a:prstGeom prst="rect">
            <a:avLst/>
          </a:prstGeom>
          <a:noFill/>
        </p:spPr>
        <p:txBody>
          <a:bodyPr wrap="square">
            <a:spAutoFit/>
          </a:bodyPr>
          <a:lstStyle/>
          <a:p>
            <a:pPr algn="ctr"/>
            <a:r>
              <a:rPr lang="en-US" sz="1600" dirty="0">
                <a:solidFill>
                  <a:schemeClr val="tx1"/>
                </a:solidFill>
                <a:latin typeface="Product Sans" panose="020B0403030502040203" pitchFamily="34" charset="0"/>
                <a:ea typeface="Open Sans" pitchFamily="2" charset="0"/>
                <a:cs typeface="Open Sans" pitchFamily="2" charset="0"/>
              </a:rPr>
              <a:t>Processes</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17" name="TextBox 16">
            <a:extLst>
              <a:ext uri="{FF2B5EF4-FFF2-40B4-BE49-F238E27FC236}">
                <a16:creationId xmlns:a16="http://schemas.microsoft.com/office/drawing/2014/main" id="{E6581B91-56D5-49FF-8C82-DE249694720F}"/>
              </a:ext>
            </a:extLst>
          </p:cNvPr>
          <p:cNvSpPr txBox="1"/>
          <p:nvPr/>
        </p:nvSpPr>
        <p:spPr>
          <a:xfrm>
            <a:off x="10955290" y="3451513"/>
            <a:ext cx="1113692" cy="338554"/>
          </a:xfrm>
          <a:prstGeom prst="rect">
            <a:avLst/>
          </a:prstGeom>
          <a:noFill/>
        </p:spPr>
        <p:txBody>
          <a:bodyPr wrap="square">
            <a:spAutoFit/>
          </a:bodyPr>
          <a:lstStyle/>
          <a:p>
            <a:r>
              <a:rPr lang="en-US" sz="1600" dirty="0">
                <a:solidFill>
                  <a:schemeClr val="tx1"/>
                </a:solidFill>
                <a:latin typeface="Product Sans" panose="020B0403030502040203" pitchFamily="34" charset="0"/>
                <a:ea typeface="Open Sans" pitchFamily="2" charset="0"/>
                <a:cs typeface="Open Sans" pitchFamily="2" charset="0"/>
              </a:rPr>
              <a:t>Processes</a:t>
            </a:r>
            <a:endParaRPr lang="en-AU" sz="1600" dirty="0">
              <a:solidFill>
                <a:schemeClr val="tx1"/>
              </a:solidFill>
              <a:latin typeface="Product Sans" panose="020B0403030502040203" pitchFamily="34" charset="0"/>
              <a:ea typeface="Open Sans" pitchFamily="2" charset="0"/>
              <a:cs typeface="Open Sans" pitchFamily="2" charset="0"/>
            </a:endParaRPr>
          </a:p>
        </p:txBody>
      </p:sp>
      <p:graphicFrame>
        <p:nvGraphicFramePr>
          <p:cNvPr id="18" name="Table 27">
            <a:extLst>
              <a:ext uri="{FF2B5EF4-FFF2-40B4-BE49-F238E27FC236}">
                <a16:creationId xmlns:a16="http://schemas.microsoft.com/office/drawing/2014/main" id="{DA5281F9-C9FE-49FA-8F38-1C76833E9095}"/>
              </a:ext>
            </a:extLst>
          </p:cNvPr>
          <p:cNvGraphicFramePr>
            <a:graphicFrameLocks noGrp="1"/>
          </p:cNvGraphicFramePr>
          <p:nvPr>
            <p:extLst>
              <p:ext uri="{D42A27DB-BD31-4B8C-83A1-F6EECF244321}">
                <p14:modId xmlns:p14="http://schemas.microsoft.com/office/powerpoint/2010/main" val="3228155052"/>
              </p:ext>
            </p:extLst>
          </p:nvPr>
        </p:nvGraphicFramePr>
        <p:xfrm>
          <a:off x="1581168" y="2938160"/>
          <a:ext cx="1559705" cy="1560795"/>
        </p:xfrm>
        <a:graphic>
          <a:graphicData uri="http://schemas.openxmlformats.org/drawingml/2006/table">
            <a:tbl>
              <a:tblPr firstRow="1" bandRow="1">
                <a:tableStyleId>{5C22544A-7EE6-4342-B048-85BDC9FD1C3A}</a:tableStyleId>
              </a:tblPr>
              <a:tblGrid>
                <a:gridCol w="311941">
                  <a:extLst>
                    <a:ext uri="{9D8B030D-6E8A-4147-A177-3AD203B41FA5}">
                      <a16:colId xmlns:a16="http://schemas.microsoft.com/office/drawing/2014/main" val="1063832990"/>
                    </a:ext>
                  </a:extLst>
                </a:gridCol>
                <a:gridCol w="311941">
                  <a:extLst>
                    <a:ext uri="{9D8B030D-6E8A-4147-A177-3AD203B41FA5}">
                      <a16:colId xmlns:a16="http://schemas.microsoft.com/office/drawing/2014/main" val="2630756239"/>
                    </a:ext>
                  </a:extLst>
                </a:gridCol>
                <a:gridCol w="311941">
                  <a:extLst>
                    <a:ext uri="{9D8B030D-6E8A-4147-A177-3AD203B41FA5}">
                      <a16:colId xmlns:a16="http://schemas.microsoft.com/office/drawing/2014/main" val="717389419"/>
                    </a:ext>
                  </a:extLst>
                </a:gridCol>
                <a:gridCol w="311941">
                  <a:extLst>
                    <a:ext uri="{9D8B030D-6E8A-4147-A177-3AD203B41FA5}">
                      <a16:colId xmlns:a16="http://schemas.microsoft.com/office/drawing/2014/main" val="2955863827"/>
                    </a:ext>
                  </a:extLst>
                </a:gridCol>
                <a:gridCol w="311941">
                  <a:extLst>
                    <a:ext uri="{9D8B030D-6E8A-4147-A177-3AD203B41FA5}">
                      <a16:colId xmlns:a16="http://schemas.microsoft.com/office/drawing/2014/main" val="3780822076"/>
                    </a:ext>
                  </a:extLst>
                </a:gridCol>
              </a:tblGrid>
              <a:tr h="312159">
                <a:tc>
                  <a:txBody>
                    <a:bodyPr/>
                    <a:lstStyle/>
                    <a:p>
                      <a:endParaRPr lang="en-AU" sz="1100" dirty="0">
                        <a:solidFill>
                          <a:srgbClr val="F0224B"/>
                        </a:solidFill>
                      </a:endParaRPr>
                    </a:p>
                  </a:txBody>
                  <a:tcPr marL="17803" marR="17803" marT="8902" marB="89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AU" sz="1100" dirty="0">
                        <a:solidFill>
                          <a:srgbClr val="F0224B"/>
                        </a:solidFill>
                      </a:endParaRPr>
                    </a:p>
                  </a:txBody>
                  <a:tcPr marL="17803" marR="17803" marT="8902" marB="89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AU" sz="1100" dirty="0">
                        <a:solidFill>
                          <a:srgbClr val="F0224B"/>
                        </a:solidFill>
                      </a:endParaRPr>
                    </a:p>
                  </a:txBody>
                  <a:tcPr marL="17803" marR="17803" marT="8902" marB="89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AU" sz="1100" dirty="0">
                        <a:solidFill>
                          <a:srgbClr val="F0224B"/>
                        </a:solidFill>
                      </a:endParaRPr>
                    </a:p>
                  </a:txBody>
                  <a:tcPr marL="17803" marR="17803" marT="8902" marB="89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AU" sz="1100" dirty="0">
                        <a:solidFill>
                          <a:srgbClr val="F0224B"/>
                        </a:solidFill>
                      </a:endParaRPr>
                    </a:p>
                  </a:txBody>
                  <a:tcPr marL="17803" marR="17803" marT="8902" marB="89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276421"/>
                  </a:ext>
                </a:extLst>
              </a:tr>
              <a:tr h="312159">
                <a:tc>
                  <a:txBody>
                    <a:bodyPr/>
                    <a:lstStyle/>
                    <a:p>
                      <a:endParaRPr lang="en-AU" sz="1100" dirty="0">
                        <a:solidFill>
                          <a:srgbClr val="F0224B"/>
                        </a:solidFill>
                      </a:endParaRPr>
                    </a:p>
                  </a:txBody>
                  <a:tcPr marL="17803" marR="17803" marT="8902" marB="89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AU" sz="1100" dirty="0">
                        <a:solidFill>
                          <a:srgbClr val="F0224B"/>
                        </a:solidFill>
                      </a:endParaRPr>
                    </a:p>
                  </a:txBody>
                  <a:tcPr marL="17803" marR="17803" marT="8902" marB="89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AU" sz="1100" dirty="0">
                        <a:solidFill>
                          <a:srgbClr val="F0224B"/>
                        </a:solidFill>
                      </a:endParaRPr>
                    </a:p>
                  </a:txBody>
                  <a:tcPr marL="17803" marR="17803" marT="8902" marB="89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AU" sz="1100" dirty="0">
                        <a:solidFill>
                          <a:srgbClr val="F0224B"/>
                        </a:solidFill>
                      </a:endParaRPr>
                    </a:p>
                  </a:txBody>
                  <a:tcPr marL="17803" marR="17803" marT="8902" marB="89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AU" sz="1100" dirty="0">
                        <a:solidFill>
                          <a:srgbClr val="F0224B"/>
                        </a:solidFill>
                      </a:endParaRPr>
                    </a:p>
                  </a:txBody>
                  <a:tcPr marL="17803" marR="17803" marT="8902" marB="89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2730118"/>
                  </a:ext>
                </a:extLst>
              </a:tr>
              <a:tr h="312159">
                <a:tc>
                  <a:txBody>
                    <a:bodyPr/>
                    <a:lstStyle/>
                    <a:p>
                      <a:endParaRPr lang="en-AU" sz="1100">
                        <a:solidFill>
                          <a:srgbClr val="F0224B"/>
                        </a:solidFill>
                      </a:endParaRPr>
                    </a:p>
                  </a:txBody>
                  <a:tcPr marL="17803" marR="17803" marT="8902" marB="89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AU" sz="1100" dirty="0">
                        <a:solidFill>
                          <a:srgbClr val="F0224B"/>
                        </a:solidFill>
                      </a:endParaRPr>
                    </a:p>
                  </a:txBody>
                  <a:tcPr marL="17803" marR="17803" marT="8902" marB="89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AU" sz="1100" dirty="0">
                        <a:solidFill>
                          <a:srgbClr val="F0224B"/>
                        </a:solidFill>
                      </a:endParaRPr>
                    </a:p>
                  </a:txBody>
                  <a:tcPr marL="17803" marR="17803" marT="8902" marB="89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AU" sz="1100" dirty="0">
                        <a:solidFill>
                          <a:srgbClr val="F0224B"/>
                        </a:solidFill>
                      </a:endParaRPr>
                    </a:p>
                  </a:txBody>
                  <a:tcPr marL="17803" marR="17803" marT="8902" marB="89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AU" sz="1100" dirty="0">
                        <a:solidFill>
                          <a:srgbClr val="F0224B"/>
                        </a:solidFill>
                      </a:endParaRPr>
                    </a:p>
                  </a:txBody>
                  <a:tcPr marL="17803" marR="17803" marT="8902" marB="89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24142268"/>
                  </a:ext>
                </a:extLst>
              </a:tr>
              <a:tr h="312159">
                <a:tc>
                  <a:txBody>
                    <a:bodyPr/>
                    <a:lstStyle/>
                    <a:p>
                      <a:endParaRPr lang="en-AU" sz="1100" dirty="0">
                        <a:solidFill>
                          <a:srgbClr val="F0224B"/>
                        </a:solidFill>
                      </a:endParaRPr>
                    </a:p>
                  </a:txBody>
                  <a:tcPr marL="17803" marR="17803" marT="8902" marB="89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AU" sz="1100" dirty="0">
                        <a:solidFill>
                          <a:srgbClr val="F0224B"/>
                        </a:solidFill>
                      </a:endParaRPr>
                    </a:p>
                  </a:txBody>
                  <a:tcPr marL="17803" marR="17803" marT="8902" marB="89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AU" sz="1100" dirty="0">
                        <a:solidFill>
                          <a:srgbClr val="F0224B"/>
                        </a:solidFill>
                      </a:endParaRPr>
                    </a:p>
                  </a:txBody>
                  <a:tcPr marL="17803" marR="17803" marT="8902" marB="89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AU" sz="1100" dirty="0">
                        <a:solidFill>
                          <a:srgbClr val="F0224B"/>
                        </a:solidFill>
                      </a:endParaRPr>
                    </a:p>
                  </a:txBody>
                  <a:tcPr marL="17803" marR="17803" marT="8902" marB="89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AU" sz="1100" dirty="0">
                        <a:solidFill>
                          <a:srgbClr val="F0224B"/>
                        </a:solidFill>
                      </a:endParaRPr>
                    </a:p>
                  </a:txBody>
                  <a:tcPr marL="17803" marR="17803" marT="8902" marB="89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0328191"/>
                  </a:ext>
                </a:extLst>
              </a:tr>
              <a:tr h="312159">
                <a:tc>
                  <a:txBody>
                    <a:bodyPr/>
                    <a:lstStyle/>
                    <a:p>
                      <a:endParaRPr lang="en-AU" sz="1100" dirty="0">
                        <a:solidFill>
                          <a:srgbClr val="F0224B"/>
                        </a:solidFill>
                      </a:endParaRPr>
                    </a:p>
                  </a:txBody>
                  <a:tcPr marL="17803" marR="17803" marT="8902" marB="89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AU" sz="1100" dirty="0">
                        <a:solidFill>
                          <a:srgbClr val="F0224B"/>
                        </a:solidFill>
                      </a:endParaRPr>
                    </a:p>
                  </a:txBody>
                  <a:tcPr marL="17803" marR="17803" marT="8902" marB="89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AU" sz="1100" dirty="0">
                        <a:solidFill>
                          <a:srgbClr val="F0224B"/>
                        </a:solidFill>
                      </a:endParaRPr>
                    </a:p>
                  </a:txBody>
                  <a:tcPr marL="17803" marR="17803" marT="8902" marB="89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AU" sz="1100" dirty="0">
                        <a:solidFill>
                          <a:srgbClr val="F0224B"/>
                        </a:solidFill>
                      </a:endParaRPr>
                    </a:p>
                  </a:txBody>
                  <a:tcPr marL="17803" marR="17803" marT="8902" marB="89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AU" sz="1100" dirty="0">
                        <a:solidFill>
                          <a:srgbClr val="F0224B"/>
                        </a:solidFill>
                      </a:endParaRPr>
                    </a:p>
                  </a:txBody>
                  <a:tcPr marL="17803" marR="17803" marT="8902" marB="89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14128390"/>
                  </a:ext>
                </a:extLst>
              </a:tr>
            </a:tbl>
          </a:graphicData>
        </a:graphic>
      </p:graphicFrame>
      <p:sp>
        <p:nvSpPr>
          <p:cNvPr id="19" name="Content Placeholder 5">
            <a:extLst>
              <a:ext uri="{FF2B5EF4-FFF2-40B4-BE49-F238E27FC236}">
                <a16:creationId xmlns:a16="http://schemas.microsoft.com/office/drawing/2014/main" id="{56681280-FA2C-4297-B065-06E4AD1582F3}"/>
              </a:ext>
            </a:extLst>
          </p:cNvPr>
          <p:cNvSpPr txBox="1">
            <a:spLocks/>
          </p:cNvSpPr>
          <p:nvPr/>
        </p:nvSpPr>
        <p:spPr>
          <a:xfrm>
            <a:off x="3491747" y="3086095"/>
            <a:ext cx="1848062" cy="9888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latin typeface="Product Sans" panose="020B0403030502040203" pitchFamily="34" charset="0"/>
              </a:rPr>
              <a:t>Choose which SPIs to calculate</a:t>
            </a:r>
            <a:endParaRPr lang="en-AU" sz="1800" dirty="0">
              <a:latin typeface="Product Sans" panose="020B0403030502040203" pitchFamily="34" charset="0"/>
            </a:endParaRPr>
          </a:p>
        </p:txBody>
      </p:sp>
      <p:cxnSp>
        <p:nvCxnSpPr>
          <p:cNvPr id="20" name="Straight Arrow Connector 19">
            <a:extLst>
              <a:ext uri="{FF2B5EF4-FFF2-40B4-BE49-F238E27FC236}">
                <a16:creationId xmlns:a16="http://schemas.microsoft.com/office/drawing/2014/main" id="{3F4482F6-0E75-4BFF-8A38-DE606A6662BB}"/>
              </a:ext>
            </a:extLst>
          </p:cNvPr>
          <p:cNvCxnSpPr>
            <a:cxnSpLocks/>
          </p:cNvCxnSpPr>
          <p:nvPr/>
        </p:nvCxnSpPr>
        <p:spPr>
          <a:xfrm>
            <a:off x="1581168" y="2764794"/>
            <a:ext cx="15155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2AFE677-46B5-4B71-B531-80684FE2706D}"/>
              </a:ext>
            </a:extLst>
          </p:cNvPr>
          <p:cNvCxnSpPr>
            <a:cxnSpLocks/>
          </p:cNvCxnSpPr>
          <p:nvPr/>
        </p:nvCxnSpPr>
        <p:spPr>
          <a:xfrm>
            <a:off x="1419803" y="2954777"/>
            <a:ext cx="0" cy="15159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336DF78-E910-4703-8D47-E1B5E0F9B84A}"/>
              </a:ext>
            </a:extLst>
          </p:cNvPr>
          <p:cNvSpPr txBox="1"/>
          <p:nvPr/>
        </p:nvSpPr>
        <p:spPr>
          <a:xfrm>
            <a:off x="1253249" y="2325265"/>
            <a:ext cx="2139805" cy="400110"/>
          </a:xfrm>
          <a:prstGeom prst="rect">
            <a:avLst/>
          </a:prstGeom>
          <a:noFill/>
        </p:spPr>
        <p:txBody>
          <a:bodyPr wrap="square">
            <a:spAutoFit/>
          </a:bodyPr>
          <a:lstStyle/>
          <a:p>
            <a:pPr algn="ctr"/>
            <a:r>
              <a:rPr lang="en-US" sz="2000" dirty="0">
                <a:solidFill>
                  <a:schemeClr val="tx1"/>
                </a:solidFill>
                <a:latin typeface="Product Sans" panose="020B0403030502040203" pitchFamily="34" charset="0"/>
                <a:ea typeface="Open Sans" pitchFamily="2" charset="0"/>
                <a:cs typeface="Open Sans" pitchFamily="2" charset="0"/>
              </a:rPr>
              <a:t>Time points</a:t>
            </a:r>
            <a:endParaRPr lang="en-AU" sz="2000" dirty="0">
              <a:solidFill>
                <a:schemeClr val="tx1"/>
              </a:solidFill>
              <a:latin typeface="Product Sans" panose="020B0403030502040203" pitchFamily="34" charset="0"/>
              <a:ea typeface="Open Sans" pitchFamily="2" charset="0"/>
              <a:cs typeface="Open Sans" pitchFamily="2" charset="0"/>
            </a:endParaRPr>
          </a:p>
        </p:txBody>
      </p:sp>
      <p:sp>
        <p:nvSpPr>
          <p:cNvPr id="23" name="TextBox 22">
            <a:extLst>
              <a:ext uri="{FF2B5EF4-FFF2-40B4-BE49-F238E27FC236}">
                <a16:creationId xmlns:a16="http://schemas.microsoft.com/office/drawing/2014/main" id="{3CE99050-CC92-45BF-BCFE-819BE09728F3}"/>
              </a:ext>
            </a:extLst>
          </p:cNvPr>
          <p:cNvSpPr txBox="1"/>
          <p:nvPr/>
        </p:nvSpPr>
        <p:spPr>
          <a:xfrm>
            <a:off x="-95672" y="3251093"/>
            <a:ext cx="1471343" cy="923330"/>
          </a:xfrm>
          <a:prstGeom prst="rect">
            <a:avLst/>
          </a:prstGeom>
          <a:noFill/>
        </p:spPr>
        <p:txBody>
          <a:bodyPr wrap="square">
            <a:spAutoFit/>
          </a:bodyPr>
          <a:lstStyle/>
          <a:p>
            <a:pPr algn="r"/>
            <a:r>
              <a:rPr lang="en-US" dirty="0">
                <a:solidFill>
                  <a:schemeClr val="tx1"/>
                </a:solidFill>
                <a:latin typeface="Product Sans" panose="020B0403030502040203" pitchFamily="34" charset="0"/>
                <a:ea typeface="Open Sans" pitchFamily="2" charset="0"/>
                <a:cs typeface="Open Sans" pitchFamily="2" charset="0"/>
              </a:rPr>
              <a:t>Processes (e.g. brain regions)</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26" name="TextBox 25">
            <a:extLst>
              <a:ext uri="{FF2B5EF4-FFF2-40B4-BE49-F238E27FC236}">
                <a16:creationId xmlns:a16="http://schemas.microsoft.com/office/drawing/2014/main" id="{13CA28FB-790A-44DB-8359-FA18B025AEC6}"/>
              </a:ext>
            </a:extLst>
          </p:cNvPr>
          <p:cNvSpPr txBox="1"/>
          <p:nvPr/>
        </p:nvSpPr>
        <p:spPr>
          <a:xfrm>
            <a:off x="2069537" y="6408634"/>
            <a:ext cx="7938654" cy="400110"/>
          </a:xfrm>
          <a:prstGeom prst="rect">
            <a:avLst/>
          </a:prstGeom>
          <a:noFill/>
        </p:spPr>
        <p:txBody>
          <a:bodyPr wrap="square">
            <a:spAutoFit/>
          </a:bodyPr>
          <a:lstStyle/>
          <a:p>
            <a:pPr algn="ctr"/>
            <a:r>
              <a:rPr lang="en-AU" sz="2000" dirty="0">
                <a:latin typeface="Product Sans" panose="020B0403030502040203" pitchFamily="34" charset="0"/>
              </a:rPr>
              <a:t>https://github.com/olivercliff/pyspi</a:t>
            </a:r>
          </a:p>
        </p:txBody>
      </p:sp>
      <p:cxnSp>
        <p:nvCxnSpPr>
          <p:cNvPr id="28" name="Straight Arrow Connector 27">
            <a:extLst>
              <a:ext uri="{FF2B5EF4-FFF2-40B4-BE49-F238E27FC236}">
                <a16:creationId xmlns:a16="http://schemas.microsoft.com/office/drawing/2014/main" id="{D6B9C969-172D-4A98-8EC6-3E02D2F58834}"/>
              </a:ext>
            </a:extLst>
          </p:cNvPr>
          <p:cNvCxnSpPr>
            <a:cxnSpLocks/>
          </p:cNvCxnSpPr>
          <p:nvPr/>
        </p:nvCxnSpPr>
        <p:spPr>
          <a:xfrm>
            <a:off x="3475246" y="3776837"/>
            <a:ext cx="181719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3" name="Picture 32" descr="Text&#10;&#10;Description automatically generated with low confidence">
            <a:extLst>
              <a:ext uri="{FF2B5EF4-FFF2-40B4-BE49-F238E27FC236}">
                <a16:creationId xmlns:a16="http://schemas.microsoft.com/office/drawing/2014/main" id="{5F044E09-DDE7-4E69-AD21-3716787A3D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4804" y="2325265"/>
            <a:ext cx="1311207" cy="2805761"/>
          </a:xfrm>
          <a:prstGeom prst="rect">
            <a:avLst/>
          </a:prstGeom>
        </p:spPr>
      </p:pic>
      <p:sp>
        <p:nvSpPr>
          <p:cNvPr id="34" name="Content Placeholder 5">
            <a:extLst>
              <a:ext uri="{FF2B5EF4-FFF2-40B4-BE49-F238E27FC236}">
                <a16:creationId xmlns:a16="http://schemas.microsoft.com/office/drawing/2014/main" id="{08DEE7E6-72C5-479C-B42A-197D7A603388}"/>
              </a:ext>
            </a:extLst>
          </p:cNvPr>
          <p:cNvSpPr txBox="1">
            <a:spLocks/>
          </p:cNvSpPr>
          <p:nvPr/>
        </p:nvSpPr>
        <p:spPr>
          <a:xfrm>
            <a:off x="218675" y="4743173"/>
            <a:ext cx="3326777" cy="9888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latin typeface="Product Sans" panose="020B0403030502040203" pitchFamily="34" charset="0"/>
              </a:rPr>
              <a:t>Input: a tabular dataset of processes by time points </a:t>
            </a:r>
            <a:endParaRPr lang="en-AU" sz="2000" dirty="0">
              <a:latin typeface="Product Sans" panose="020B0403030502040203" pitchFamily="34" charset="0"/>
            </a:endParaRPr>
          </a:p>
        </p:txBody>
      </p:sp>
      <p:sp>
        <p:nvSpPr>
          <p:cNvPr id="37" name="Content Placeholder 5">
            <a:extLst>
              <a:ext uri="{FF2B5EF4-FFF2-40B4-BE49-F238E27FC236}">
                <a16:creationId xmlns:a16="http://schemas.microsoft.com/office/drawing/2014/main" id="{7451198D-1264-4FB7-A9E2-F888021538A5}"/>
              </a:ext>
            </a:extLst>
          </p:cNvPr>
          <p:cNvSpPr txBox="1">
            <a:spLocks/>
          </p:cNvSpPr>
          <p:nvPr/>
        </p:nvSpPr>
        <p:spPr>
          <a:xfrm>
            <a:off x="6761837" y="3116355"/>
            <a:ext cx="2624216" cy="9888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latin typeface="Product Sans" panose="020B0403030502040203" pitchFamily="34" charset="0"/>
              </a:rPr>
              <a:t>Run </a:t>
            </a:r>
            <a:r>
              <a:rPr lang="en-US" sz="1800" dirty="0" err="1">
                <a:latin typeface="Product Sans" panose="020B0403030502040203" pitchFamily="34" charset="0"/>
              </a:rPr>
              <a:t>pyspi</a:t>
            </a:r>
            <a:r>
              <a:rPr lang="en-US" sz="1800" dirty="0">
                <a:latin typeface="Product Sans" panose="020B0403030502040203" pitchFamily="34" charset="0"/>
              </a:rPr>
              <a:t> with </a:t>
            </a:r>
            <a:r>
              <a:rPr lang="en-US" sz="1800" dirty="0" err="1">
                <a:latin typeface="Product Sans" panose="020B0403030502040203" pitchFamily="34" charset="0"/>
              </a:rPr>
              <a:t>Calculator.compute</a:t>
            </a:r>
            <a:r>
              <a:rPr lang="en-US" sz="1800" dirty="0">
                <a:latin typeface="Product Sans" panose="020B0403030502040203" pitchFamily="34" charset="0"/>
              </a:rPr>
              <a:t>()</a:t>
            </a:r>
            <a:endParaRPr lang="en-AU" sz="1800" dirty="0">
              <a:latin typeface="Product Sans" panose="020B0403030502040203" pitchFamily="34" charset="0"/>
            </a:endParaRPr>
          </a:p>
        </p:txBody>
      </p:sp>
      <p:sp>
        <p:nvSpPr>
          <p:cNvPr id="40" name="TextBox 39">
            <a:extLst>
              <a:ext uri="{FF2B5EF4-FFF2-40B4-BE49-F238E27FC236}">
                <a16:creationId xmlns:a16="http://schemas.microsoft.com/office/drawing/2014/main" id="{61F0DFC9-A18B-4752-B823-5C78C6ED1A80}"/>
              </a:ext>
            </a:extLst>
          </p:cNvPr>
          <p:cNvSpPr txBox="1"/>
          <p:nvPr/>
        </p:nvSpPr>
        <p:spPr>
          <a:xfrm>
            <a:off x="3322015" y="3920516"/>
            <a:ext cx="2152724" cy="369332"/>
          </a:xfrm>
          <a:prstGeom prst="rect">
            <a:avLst/>
          </a:prstGeom>
          <a:noFill/>
        </p:spPr>
        <p:txBody>
          <a:bodyPr wrap="square">
            <a:spAutoFit/>
          </a:bodyPr>
          <a:lstStyle/>
          <a:p>
            <a:pPr algn="ctr"/>
            <a:r>
              <a:rPr lang="en-US" sz="1800" dirty="0">
                <a:latin typeface="Product Sans" panose="020B0403030502040203" pitchFamily="34" charset="0"/>
              </a:rPr>
              <a:t>(default is all 249)</a:t>
            </a:r>
            <a:endParaRPr lang="en-AU" dirty="0"/>
          </a:p>
        </p:txBody>
      </p:sp>
      <p:cxnSp>
        <p:nvCxnSpPr>
          <p:cNvPr id="41" name="Straight Arrow Connector 40">
            <a:extLst>
              <a:ext uri="{FF2B5EF4-FFF2-40B4-BE49-F238E27FC236}">
                <a16:creationId xmlns:a16="http://schemas.microsoft.com/office/drawing/2014/main" id="{0F3CA3A7-D689-4B55-8FA3-C1652E17BABC}"/>
              </a:ext>
            </a:extLst>
          </p:cNvPr>
          <p:cNvCxnSpPr>
            <a:cxnSpLocks/>
          </p:cNvCxnSpPr>
          <p:nvPr/>
        </p:nvCxnSpPr>
        <p:spPr>
          <a:xfrm>
            <a:off x="7026628" y="3803184"/>
            <a:ext cx="20896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Content Placeholder 5">
            <a:extLst>
              <a:ext uri="{FF2B5EF4-FFF2-40B4-BE49-F238E27FC236}">
                <a16:creationId xmlns:a16="http://schemas.microsoft.com/office/drawing/2014/main" id="{F5AAC5B7-9669-4617-A42F-96871170547C}"/>
              </a:ext>
            </a:extLst>
          </p:cNvPr>
          <p:cNvSpPr txBox="1">
            <a:spLocks/>
          </p:cNvSpPr>
          <p:nvPr/>
        </p:nvSpPr>
        <p:spPr>
          <a:xfrm>
            <a:off x="8824543" y="4781816"/>
            <a:ext cx="3174924" cy="13117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latin typeface="Product Sans" panose="020B0403030502040203" pitchFamily="34" charset="0"/>
              </a:rPr>
              <a:t>Output: a set of tabular datasets containing pairwise values for each pair of processes by SPI</a:t>
            </a:r>
            <a:endParaRPr lang="en-AU" sz="2000" dirty="0">
              <a:latin typeface="Product Sans" panose="020B0403030502040203" pitchFamily="34" charset="0"/>
            </a:endParaRPr>
          </a:p>
        </p:txBody>
      </p:sp>
    </p:spTree>
    <p:extLst>
      <p:ext uri="{BB962C8B-B14F-4D97-AF65-F5344CB8AC3E}">
        <p14:creationId xmlns:p14="http://schemas.microsoft.com/office/powerpoint/2010/main" val="456657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ntr" presetSubtype="0"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500"/>
                                        <p:tgtEl>
                                          <p:spTgt spid="1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par>
                                <p:cTn id="60" presetID="10" presetClass="entr" presetSubtype="0" fill="hold"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par>
                                <p:cTn id="63" presetID="10" presetClass="entr" presetSubtype="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500"/>
                                        <p:tgtEl>
                                          <p:spTgt spid="1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500"/>
                                        <p:tgtEl>
                                          <p:spTgt spid="1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500"/>
                                        <p:tgtEl>
                                          <p:spTgt spid="1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fade">
                                      <p:cBhvr>
                                        <p:cTn id="74" dur="500"/>
                                        <p:tgtEl>
                                          <p:spTgt spid="37"/>
                                        </p:tgtEl>
                                      </p:cBhvr>
                                    </p:animEffect>
                                  </p:childTnLst>
                                </p:cTn>
                              </p:par>
                              <p:par>
                                <p:cTn id="75" presetID="10" presetClass="entr" presetSubtype="0" fill="hold" nodeType="with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500"/>
                                        <p:tgtEl>
                                          <p:spTgt spid="4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4"/>
                                        </p:tgtEl>
                                        <p:attrNameLst>
                                          <p:attrName>style.visibility</p:attrName>
                                        </p:attrNameLst>
                                      </p:cBhvr>
                                      <p:to>
                                        <p:strVal val="visible"/>
                                      </p:to>
                                    </p:set>
                                    <p:animEffect transition="in" filter="fade">
                                      <p:cBhvr>
                                        <p:cTn id="8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12" grpId="0" animBg="1"/>
      <p:bldP spid="13" grpId="0"/>
      <p:bldP spid="16" grpId="0"/>
      <p:bldP spid="17" grpId="0"/>
      <p:bldP spid="19" grpId="0"/>
      <p:bldP spid="22" grpId="0"/>
      <p:bldP spid="23" grpId="0"/>
      <p:bldP spid="34" grpId="0"/>
      <p:bldP spid="37" grpId="0"/>
      <p:bldP spid="40" grpId="0"/>
      <p:bldP spid="4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36AEFE-1700-4A67-8B09-81D1BC05AA52}"/>
              </a:ext>
            </a:extLst>
          </p:cNvPr>
          <p:cNvPicPr>
            <a:picLocks noChangeAspect="1"/>
          </p:cNvPicPr>
          <p:nvPr/>
        </p:nvPicPr>
        <p:blipFill rotWithShape="1">
          <a:blip r:embed="rId3">
            <a:extLst>
              <a:ext uri="{28A0092B-C50C-407E-A947-70E740481C1C}">
                <a14:useLocalDpi xmlns:a14="http://schemas.microsoft.com/office/drawing/2010/main" val="0"/>
              </a:ext>
            </a:extLst>
          </a:blip>
          <a:srcRect l="2378" t="2956" r="2573" b="5531"/>
          <a:stretch/>
        </p:blipFill>
        <p:spPr>
          <a:xfrm>
            <a:off x="522708" y="4333501"/>
            <a:ext cx="1309374" cy="986598"/>
          </a:xfrm>
          <a:prstGeom prst="rect">
            <a:avLst/>
          </a:prstGeom>
          <a:ln w="28575">
            <a:solidFill>
              <a:srgbClr val="1B76CE"/>
            </a:solidFill>
          </a:ln>
        </p:spPr>
      </p:pic>
      <p:pic>
        <p:nvPicPr>
          <p:cNvPr id="5" name="Picture 4">
            <a:extLst>
              <a:ext uri="{FF2B5EF4-FFF2-40B4-BE49-F238E27FC236}">
                <a16:creationId xmlns:a16="http://schemas.microsoft.com/office/drawing/2014/main" id="{F2BBC3F5-1808-4FC1-878A-6A08AD752CFA}"/>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9812" r="90605">
                        <a14:foregroundMark x1="90605" y1="54865" x2="90397" y2="58108"/>
                        <a14:foregroundMark x1="89144" y1="65405" x2="89144" y2="65676"/>
                        <a14:foregroundMark x1="9603" y1="58919" x2="9603" y2="58378"/>
                      </a14:backgroundRemoval>
                    </a14:imgEffect>
                  </a14:imgLayer>
                </a14:imgProps>
              </a:ext>
            </a:extLst>
          </a:blip>
          <a:srcRect l="7093" t="9063" r="7212" b="10415"/>
          <a:stretch/>
        </p:blipFill>
        <p:spPr>
          <a:xfrm>
            <a:off x="465678" y="2879483"/>
            <a:ext cx="1761415" cy="1278447"/>
          </a:xfrm>
          <a:prstGeom prst="rect">
            <a:avLst/>
          </a:prstGeom>
        </p:spPr>
      </p:pic>
      <p:cxnSp>
        <p:nvCxnSpPr>
          <p:cNvPr id="6" name="Straight Connector 5">
            <a:extLst>
              <a:ext uri="{FF2B5EF4-FFF2-40B4-BE49-F238E27FC236}">
                <a16:creationId xmlns:a16="http://schemas.microsoft.com/office/drawing/2014/main" id="{E01F3E51-CED4-4119-B361-9D936A04630A}"/>
              </a:ext>
            </a:extLst>
          </p:cNvPr>
          <p:cNvCxnSpPr>
            <a:cxnSpLocks/>
          </p:cNvCxnSpPr>
          <p:nvPr/>
        </p:nvCxnSpPr>
        <p:spPr>
          <a:xfrm flipH="1">
            <a:off x="522708" y="3509385"/>
            <a:ext cx="181761" cy="824116"/>
          </a:xfrm>
          <a:prstGeom prst="line">
            <a:avLst/>
          </a:prstGeom>
          <a:ln w="28575">
            <a:solidFill>
              <a:srgbClr val="1975CE"/>
            </a:solidFill>
          </a:ln>
        </p:spPr>
        <p:style>
          <a:lnRef idx="1">
            <a:schemeClr val="accent1"/>
          </a:lnRef>
          <a:fillRef idx="0">
            <a:schemeClr val="accent1"/>
          </a:fillRef>
          <a:effectRef idx="0">
            <a:schemeClr val="accent1"/>
          </a:effectRef>
          <a:fontRef idx="minor">
            <a:schemeClr val="tx1"/>
          </a:fontRef>
        </p:style>
      </p:cxnSp>
      <p:pic>
        <p:nvPicPr>
          <p:cNvPr id="7" name="Picture 6" descr="Chart&#10;&#10;Description automatically generated">
            <a:extLst>
              <a:ext uri="{FF2B5EF4-FFF2-40B4-BE49-F238E27FC236}">
                <a16:creationId xmlns:a16="http://schemas.microsoft.com/office/drawing/2014/main" id="{4FE88888-DF97-4EA7-A0A2-48575935EC2B}"/>
              </a:ext>
            </a:extLst>
          </p:cNvPr>
          <p:cNvPicPr>
            <a:picLocks noChangeAspect="1"/>
          </p:cNvPicPr>
          <p:nvPr/>
        </p:nvPicPr>
        <p:blipFill rotWithShape="1">
          <a:blip r:embed="rId6">
            <a:extLst>
              <a:ext uri="{28A0092B-C50C-407E-A947-70E740481C1C}">
                <a14:useLocalDpi xmlns:a14="http://schemas.microsoft.com/office/drawing/2010/main" val="0"/>
              </a:ext>
            </a:extLst>
          </a:blip>
          <a:srcRect l="2388" t="3373" r="2608" b="5154"/>
          <a:stretch/>
        </p:blipFill>
        <p:spPr>
          <a:xfrm>
            <a:off x="859671" y="1589482"/>
            <a:ext cx="1308736" cy="986178"/>
          </a:xfrm>
          <a:prstGeom prst="rect">
            <a:avLst/>
          </a:prstGeom>
          <a:ln w="28575">
            <a:solidFill>
              <a:srgbClr val="EF2D2D"/>
            </a:solidFill>
          </a:ln>
        </p:spPr>
      </p:pic>
      <p:cxnSp>
        <p:nvCxnSpPr>
          <p:cNvPr id="8" name="Straight Connector 7">
            <a:extLst>
              <a:ext uri="{FF2B5EF4-FFF2-40B4-BE49-F238E27FC236}">
                <a16:creationId xmlns:a16="http://schemas.microsoft.com/office/drawing/2014/main" id="{68888753-4914-45F1-B961-ACC643371C67}"/>
              </a:ext>
            </a:extLst>
          </p:cNvPr>
          <p:cNvCxnSpPr>
            <a:cxnSpLocks/>
          </p:cNvCxnSpPr>
          <p:nvPr/>
        </p:nvCxnSpPr>
        <p:spPr>
          <a:xfrm>
            <a:off x="947250" y="3509385"/>
            <a:ext cx="895887" cy="815201"/>
          </a:xfrm>
          <a:prstGeom prst="line">
            <a:avLst/>
          </a:prstGeom>
          <a:ln w="28575">
            <a:solidFill>
              <a:srgbClr val="1975CE"/>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CCD5817-81DD-4AE9-A9C0-752B309B544B}"/>
              </a:ext>
            </a:extLst>
          </p:cNvPr>
          <p:cNvCxnSpPr>
            <a:cxnSpLocks/>
          </p:cNvCxnSpPr>
          <p:nvPr/>
        </p:nvCxnSpPr>
        <p:spPr>
          <a:xfrm flipH="1">
            <a:off x="2111950" y="2575660"/>
            <a:ext cx="68629" cy="944489"/>
          </a:xfrm>
          <a:prstGeom prst="line">
            <a:avLst/>
          </a:prstGeom>
          <a:ln w="28575">
            <a:solidFill>
              <a:srgbClr val="EF2D2D"/>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7FA8E8C-F199-4773-8014-2626B7C1622E}"/>
              </a:ext>
            </a:extLst>
          </p:cNvPr>
          <p:cNvCxnSpPr>
            <a:cxnSpLocks/>
          </p:cNvCxnSpPr>
          <p:nvPr/>
        </p:nvCxnSpPr>
        <p:spPr>
          <a:xfrm>
            <a:off x="847500" y="2575660"/>
            <a:ext cx="1018479" cy="748565"/>
          </a:xfrm>
          <a:prstGeom prst="line">
            <a:avLst/>
          </a:prstGeom>
          <a:ln w="28575">
            <a:solidFill>
              <a:srgbClr val="EF2D2D"/>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143FB56-FB88-4363-9993-470211C1F8A7}"/>
              </a:ext>
            </a:extLst>
          </p:cNvPr>
          <p:cNvSpPr txBox="1"/>
          <p:nvPr/>
        </p:nvSpPr>
        <p:spPr>
          <a:xfrm>
            <a:off x="1395193" y="148188"/>
            <a:ext cx="9704544" cy="1077218"/>
          </a:xfrm>
          <a:prstGeom prst="rect">
            <a:avLst/>
          </a:prstGeom>
          <a:noFill/>
        </p:spPr>
        <p:txBody>
          <a:bodyPr wrap="square" rtlCol="0">
            <a:spAutoFit/>
          </a:bodyPr>
          <a:lstStyle/>
          <a:p>
            <a:pPr algn="ctr"/>
            <a:r>
              <a:rPr lang="en-US" sz="3200" dirty="0">
                <a:latin typeface="Product Sans" panose="020B0403030502040203" pitchFamily="34" charset="0"/>
              </a:rPr>
              <a:t>How can </a:t>
            </a:r>
            <a:r>
              <a:rPr lang="en-US" sz="3200" dirty="0" err="1">
                <a:latin typeface="Product Sans" panose="020B0403030502040203" pitchFamily="34" charset="0"/>
              </a:rPr>
              <a:t>pyspi</a:t>
            </a:r>
            <a:r>
              <a:rPr lang="en-US" sz="3200" dirty="0">
                <a:latin typeface="Product Sans" panose="020B0403030502040203" pitchFamily="34" charset="0"/>
              </a:rPr>
              <a:t> </a:t>
            </a:r>
            <a:r>
              <a:rPr lang="en-US" sz="3200" dirty="0" err="1">
                <a:latin typeface="Product Sans" panose="020B0403030502040203" pitchFamily="34" charset="0"/>
              </a:rPr>
              <a:t>revolutionise</a:t>
            </a:r>
            <a:r>
              <a:rPr lang="en-US" sz="3200" dirty="0">
                <a:latin typeface="Product Sans" panose="020B0403030502040203" pitchFamily="34" charset="0"/>
              </a:rPr>
              <a:t> how we look at functional connectivity in the human brain?</a:t>
            </a:r>
            <a:endParaRPr lang="en-AU" sz="3200" dirty="0">
              <a:latin typeface="Product Sans" panose="020B0403030502040203" pitchFamily="34" charset="0"/>
            </a:endParaRPr>
          </a:p>
        </p:txBody>
      </p:sp>
      <p:pic>
        <p:nvPicPr>
          <p:cNvPr id="14" name="Picture 13" descr="A picture containing chart&#10;&#10;Description automatically generated">
            <a:extLst>
              <a:ext uri="{FF2B5EF4-FFF2-40B4-BE49-F238E27FC236}">
                <a16:creationId xmlns:a16="http://schemas.microsoft.com/office/drawing/2014/main" id="{D7223FE4-4B71-4CFE-B20A-2771BB19DA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5932" y="2929129"/>
            <a:ext cx="1948233" cy="1524704"/>
          </a:xfrm>
          <a:prstGeom prst="rect">
            <a:avLst/>
          </a:prstGeom>
        </p:spPr>
      </p:pic>
      <p:pic>
        <p:nvPicPr>
          <p:cNvPr id="25" name="Picture 2" descr="Heatmap of Pearson correlation between 38 features extracted from PPG, four covariates, and age: the feature a and age shows negative correlation, while tpr and age are positively correlated.">
            <a:extLst>
              <a:ext uri="{FF2B5EF4-FFF2-40B4-BE49-F238E27FC236}">
                <a16:creationId xmlns:a16="http://schemas.microsoft.com/office/drawing/2014/main" id="{0F808121-6062-48FA-84C5-8D9ACA016E4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7936" t="20075" r="20279" b="14023"/>
          <a:stretch/>
        </p:blipFill>
        <p:spPr bwMode="auto">
          <a:xfrm>
            <a:off x="8273829" y="1325174"/>
            <a:ext cx="1307288" cy="1332106"/>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AD874471-874D-4DF6-B218-EBE4B8115E6D}"/>
              </a:ext>
            </a:extLst>
          </p:cNvPr>
          <p:cNvSpPr txBox="1"/>
          <p:nvPr/>
        </p:nvSpPr>
        <p:spPr>
          <a:xfrm flipH="1">
            <a:off x="3082711" y="4392487"/>
            <a:ext cx="1803310" cy="646331"/>
          </a:xfrm>
          <a:prstGeom prst="rect">
            <a:avLst/>
          </a:prstGeom>
          <a:noFill/>
        </p:spPr>
        <p:txBody>
          <a:bodyPr wrap="square" rtlCol="0">
            <a:spAutoFit/>
          </a:bodyPr>
          <a:lstStyle/>
          <a:p>
            <a:pPr algn="ctr"/>
            <a:r>
              <a:rPr lang="en-US" dirty="0">
                <a:latin typeface="Product Sans" panose="020B0403030502040203" pitchFamily="34" charset="0"/>
              </a:rPr>
              <a:t>Multivariate time-series</a:t>
            </a:r>
            <a:endParaRPr lang="en-AU" dirty="0">
              <a:latin typeface="Product Sans" panose="020B0403030502040203" pitchFamily="34" charset="0"/>
            </a:endParaRPr>
          </a:p>
        </p:txBody>
      </p:sp>
      <p:cxnSp>
        <p:nvCxnSpPr>
          <p:cNvPr id="30" name="Straight Arrow Connector 29">
            <a:extLst>
              <a:ext uri="{FF2B5EF4-FFF2-40B4-BE49-F238E27FC236}">
                <a16:creationId xmlns:a16="http://schemas.microsoft.com/office/drawing/2014/main" id="{83034718-5F7A-453C-87F0-9514CEE4DE46}"/>
              </a:ext>
            </a:extLst>
          </p:cNvPr>
          <p:cNvCxnSpPr>
            <a:cxnSpLocks/>
          </p:cNvCxnSpPr>
          <p:nvPr/>
        </p:nvCxnSpPr>
        <p:spPr>
          <a:xfrm flipV="1">
            <a:off x="4803511" y="2796910"/>
            <a:ext cx="402804" cy="7868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506D0D-90D7-4888-B7EF-D6006CC945E8}"/>
              </a:ext>
            </a:extLst>
          </p:cNvPr>
          <p:cNvSpPr txBox="1"/>
          <p:nvPr/>
        </p:nvSpPr>
        <p:spPr>
          <a:xfrm flipH="1">
            <a:off x="70261" y="5492511"/>
            <a:ext cx="2214267" cy="707886"/>
          </a:xfrm>
          <a:prstGeom prst="rect">
            <a:avLst/>
          </a:prstGeom>
          <a:noFill/>
        </p:spPr>
        <p:txBody>
          <a:bodyPr wrap="square" rtlCol="0">
            <a:spAutoFit/>
          </a:bodyPr>
          <a:lstStyle/>
          <a:p>
            <a:pPr algn="ctr"/>
            <a:r>
              <a:rPr lang="en-US" sz="2000" dirty="0">
                <a:latin typeface="Product Sans" panose="020B0403030502040203" pitchFamily="34" charset="0"/>
              </a:rPr>
              <a:t>Regional BOLD fMRI signals</a:t>
            </a:r>
            <a:endParaRPr lang="en-AU" sz="2000" dirty="0">
              <a:latin typeface="Product Sans" panose="020B0403030502040203" pitchFamily="34" charset="0"/>
            </a:endParaRPr>
          </a:p>
        </p:txBody>
      </p:sp>
      <p:grpSp>
        <p:nvGrpSpPr>
          <p:cNvPr id="11" name="Group 10">
            <a:extLst>
              <a:ext uri="{FF2B5EF4-FFF2-40B4-BE49-F238E27FC236}">
                <a16:creationId xmlns:a16="http://schemas.microsoft.com/office/drawing/2014/main" id="{5618D16E-CA91-4EFD-AC33-3669FD3AA1FF}"/>
              </a:ext>
            </a:extLst>
          </p:cNvPr>
          <p:cNvGrpSpPr/>
          <p:nvPr/>
        </p:nvGrpSpPr>
        <p:grpSpPr>
          <a:xfrm>
            <a:off x="5367892" y="796501"/>
            <a:ext cx="2214267" cy="2214267"/>
            <a:chOff x="5118741" y="1258356"/>
            <a:chExt cx="2214267" cy="2214267"/>
          </a:xfrm>
        </p:grpSpPr>
        <p:grpSp>
          <p:nvGrpSpPr>
            <p:cNvPr id="22" name="Group 21">
              <a:extLst>
                <a:ext uri="{FF2B5EF4-FFF2-40B4-BE49-F238E27FC236}">
                  <a16:creationId xmlns:a16="http://schemas.microsoft.com/office/drawing/2014/main" id="{CE54DF2E-C00D-4172-B113-09BCF6F740CE}"/>
                </a:ext>
              </a:extLst>
            </p:cNvPr>
            <p:cNvGrpSpPr/>
            <p:nvPr/>
          </p:nvGrpSpPr>
          <p:grpSpPr>
            <a:xfrm>
              <a:off x="5750703" y="1895704"/>
              <a:ext cx="901064" cy="944489"/>
              <a:chOff x="2398798" y="5581650"/>
              <a:chExt cx="790575" cy="790576"/>
            </a:xfrm>
          </p:grpSpPr>
          <p:cxnSp>
            <p:nvCxnSpPr>
              <p:cNvPr id="26" name="Straight Arrow Connector 25">
                <a:extLst>
                  <a:ext uri="{FF2B5EF4-FFF2-40B4-BE49-F238E27FC236}">
                    <a16:creationId xmlns:a16="http://schemas.microsoft.com/office/drawing/2014/main" id="{895EBB85-6A14-4615-96F0-5561AA3ACC1B}"/>
                  </a:ext>
                </a:extLst>
              </p:cNvPr>
              <p:cNvCxnSpPr/>
              <p:nvPr/>
            </p:nvCxnSpPr>
            <p:spPr>
              <a:xfrm flipV="1">
                <a:off x="2398798" y="5581650"/>
                <a:ext cx="0" cy="790575"/>
              </a:xfrm>
              <a:prstGeom prst="straightConnector1">
                <a:avLst/>
              </a:prstGeom>
              <a:ln w="28575">
                <a:solidFill>
                  <a:srgbClr val="3087DA"/>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B1F6971-831A-47DC-AD8A-CB01FF860171}"/>
                  </a:ext>
                </a:extLst>
              </p:cNvPr>
              <p:cNvCxnSpPr>
                <a:cxnSpLocks/>
              </p:cNvCxnSpPr>
              <p:nvPr/>
            </p:nvCxnSpPr>
            <p:spPr>
              <a:xfrm rot="5400000" flipV="1">
                <a:off x="2794086" y="5976938"/>
                <a:ext cx="0" cy="790575"/>
              </a:xfrm>
              <a:prstGeom prst="straightConnector1">
                <a:avLst/>
              </a:prstGeom>
              <a:ln w="28575">
                <a:solidFill>
                  <a:srgbClr val="C53139"/>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Oval 27">
              <a:extLst>
                <a:ext uri="{FF2B5EF4-FFF2-40B4-BE49-F238E27FC236}">
                  <a16:creationId xmlns:a16="http://schemas.microsoft.com/office/drawing/2014/main" id="{3A82D8C8-2007-4EF1-B8A9-9FC904AA3AC0}"/>
                </a:ext>
              </a:extLst>
            </p:cNvPr>
            <p:cNvSpPr/>
            <p:nvPr/>
          </p:nvSpPr>
          <p:spPr>
            <a:xfrm>
              <a:off x="6213690" y="2026559"/>
              <a:ext cx="52109" cy="557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 name="Oval 30">
              <a:extLst>
                <a:ext uri="{FF2B5EF4-FFF2-40B4-BE49-F238E27FC236}">
                  <a16:creationId xmlns:a16="http://schemas.microsoft.com/office/drawing/2014/main" id="{780330F0-C5A9-4FC0-89ED-C95290CE29E1}"/>
                </a:ext>
              </a:extLst>
            </p:cNvPr>
            <p:cNvSpPr/>
            <p:nvPr/>
          </p:nvSpPr>
          <p:spPr>
            <a:xfrm>
              <a:off x="5969748" y="2145035"/>
              <a:ext cx="52109" cy="557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4" name="Oval 33">
              <a:extLst>
                <a:ext uri="{FF2B5EF4-FFF2-40B4-BE49-F238E27FC236}">
                  <a16:creationId xmlns:a16="http://schemas.microsoft.com/office/drawing/2014/main" id="{672A0AB9-3C5A-418E-846C-1744EB4E9670}"/>
                </a:ext>
              </a:extLst>
            </p:cNvPr>
            <p:cNvSpPr/>
            <p:nvPr/>
          </p:nvSpPr>
          <p:spPr>
            <a:xfrm>
              <a:off x="5837196" y="2465916"/>
              <a:ext cx="52109" cy="557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5" name="Oval 34">
              <a:extLst>
                <a:ext uri="{FF2B5EF4-FFF2-40B4-BE49-F238E27FC236}">
                  <a16:creationId xmlns:a16="http://schemas.microsoft.com/office/drawing/2014/main" id="{BA971C21-BFEB-4CA2-A1B8-4BA06BD3C60F}"/>
                </a:ext>
              </a:extLst>
            </p:cNvPr>
            <p:cNvSpPr/>
            <p:nvPr/>
          </p:nvSpPr>
          <p:spPr>
            <a:xfrm>
              <a:off x="5996216" y="2465916"/>
              <a:ext cx="52109" cy="557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6" name="Oval 35">
              <a:extLst>
                <a:ext uri="{FF2B5EF4-FFF2-40B4-BE49-F238E27FC236}">
                  <a16:creationId xmlns:a16="http://schemas.microsoft.com/office/drawing/2014/main" id="{539A30BC-D1E0-4B54-AFF7-799E66E6584F}"/>
                </a:ext>
              </a:extLst>
            </p:cNvPr>
            <p:cNvSpPr/>
            <p:nvPr/>
          </p:nvSpPr>
          <p:spPr>
            <a:xfrm>
              <a:off x="5926703" y="2720560"/>
              <a:ext cx="52109" cy="557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7" name="Oval 36">
              <a:extLst>
                <a:ext uri="{FF2B5EF4-FFF2-40B4-BE49-F238E27FC236}">
                  <a16:creationId xmlns:a16="http://schemas.microsoft.com/office/drawing/2014/main" id="{2B801C27-1A0F-401F-BF49-FD89422E9FB2}"/>
                </a:ext>
              </a:extLst>
            </p:cNvPr>
            <p:cNvSpPr/>
            <p:nvPr/>
          </p:nvSpPr>
          <p:spPr>
            <a:xfrm>
              <a:off x="6328864" y="2148115"/>
              <a:ext cx="52109" cy="557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8" name="Oval 37">
              <a:extLst>
                <a:ext uri="{FF2B5EF4-FFF2-40B4-BE49-F238E27FC236}">
                  <a16:creationId xmlns:a16="http://schemas.microsoft.com/office/drawing/2014/main" id="{659F5DA3-8830-4BE8-BE60-3AE5B48834BA}"/>
                </a:ext>
              </a:extLst>
            </p:cNvPr>
            <p:cNvSpPr/>
            <p:nvPr/>
          </p:nvSpPr>
          <p:spPr>
            <a:xfrm>
              <a:off x="6199821" y="2692824"/>
              <a:ext cx="52109" cy="557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9" name="Oval 38">
              <a:extLst>
                <a:ext uri="{FF2B5EF4-FFF2-40B4-BE49-F238E27FC236}">
                  <a16:creationId xmlns:a16="http://schemas.microsoft.com/office/drawing/2014/main" id="{14F10EC5-4E14-4FCB-A814-38D1D0ACFBE7}"/>
                </a:ext>
              </a:extLst>
            </p:cNvPr>
            <p:cNvSpPr/>
            <p:nvPr/>
          </p:nvSpPr>
          <p:spPr>
            <a:xfrm>
              <a:off x="6343271" y="2664925"/>
              <a:ext cx="52109" cy="557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0" name="Oval 39">
              <a:extLst>
                <a:ext uri="{FF2B5EF4-FFF2-40B4-BE49-F238E27FC236}">
                  <a16:creationId xmlns:a16="http://schemas.microsoft.com/office/drawing/2014/main" id="{8B65C4F1-D70E-402B-836B-6B74F02EB28D}"/>
                </a:ext>
              </a:extLst>
            </p:cNvPr>
            <p:cNvSpPr/>
            <p:nvPr/>
          </p:nvSpPr>
          <p:spPr>
            <a:xfrm>
              <a:off x="6302809" y="2528664"/>
              <a:ext cx="52109" cy="557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 name="Oval 40">
              <a:extLst>
                <a:ext uri="{FF2B5EF4-FFF2-40B4-BE49-F238E27FC236}">
                  <a16:creationId xmlns:a16="http://schemas.microsoft.com/office/drawing/2014/main" id="{1E4D2299-DF1E-4481-AF48-AE1007CCC3F3}"/>
                </a:ext>
              </a:extLst>
            </p:cNvPr>
            <p:cNvSpPr/>
            <p:nvPr/>
          </p:nvSpPr>
          <p:spPr>
            <a:xfrm>
              <a:off x="6119572" y="2252601"/>
              <a:ext cx="52109" cy="557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2" name="Oval 41">
              <a:extLst>
                <a:ext uri="{FF2B5EF4-FFF2-40B4-BE49-F238E27FC236}">
                  <a16:creationId xmlns:a16="http://schemas.microsoft.com/office/drawing/2014/main" id="{0E525B3D-F0C1-4382-9767-EA730D63C667}"/>
                </a:ext>
              </a:extLst>
            </p:cNvPr>
            <p:cNvSpPr/>
            <p:nvPr/>
          </p:nvSpPr>
          <p:spPr>
            <a:xfrm>
              <a:off x="6521496" y="2623469"/>
              <a:ext cx="52109" cy="557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3" name="Oval 42">
              <a:extLst>
                <a:ext uri="{FF2B5EF4-FFF2-40B4-BE49-F238E27FC236}">
                  <a16:creationId xmlns:a16="http://schemas.microsoft.com/office/drawing/2014/main" id="{10EBAB1E-28EA-43DA-9327-5A17564A6456}"/>
                </a:ext>
              </a:extLst>
            </p:cNvPr>
            <p:cNvSpPr/>
            <p:nvPr/>
          </p:nvSpPr>
          <p:spPr>
            <a:xfrm>
              <a:off x="6495442" y="2379415"/>
              <a:ext cx="52109" cy="557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44" name="Straight Connector 43">
              <a:extLst>
                <a:ext uri="{FF2B5EF4-FFF2-40B4-BE49-F238E27FC236}">
                  <a16:creationId xmlns:a16="http://schemas.microsoft.com/office/drawing/2014/main" id="{C9BEEF72-243B-4E80-9EC6-61E641771376}"/>
                </a:ext>
              </a:extLst>
            </p:cNvPr>
            <p:cNvCxnSpPr>
              <a:cxnSpLocks/>
            </p:cNvCxnSpPr>
            <p:nvPr/>
          </p:nvCxnSpPr>
          <p:spPr>
            <a:xfrm flipV="1">
              <a:off x="5816819" y="2184798"/>
              <a:ext cx="781612" cy="562234"/>
            </a:xfrm>
            <a:prstGeom prst="line">
              <a:avLst/>
            </a:prstGeom>
            <a:ln w="38100">
              <a:solidFill>
                <a:srgbClr val="F0224B"/>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140A3ED-0772-43B7-8F69-5D2FD1444687}"/>
                </a:ext>
              </a:extLst>
            </p:cNvPr>
            <p:cNvSpPr txBox="1"/>
            <p:nvPr/>
          </p:nvSpPr>
          <p:spPr>
            <a:xfrm flipH="1">
              <a:off x="5118741" y="2842904"/>
              <a:ext cx="2214267" cy="400110"/>
            </a:xfrm>
            <a:prstGeom prst="rect">
              <a:avLst/>
            </a:prstGeom>
            <a:noFill/>
          </p:spPr>
          <p:txBody>
            <a:bodyPr wrap="square" rtlCol="0">
              <a:spAutoFit/>
            </a:bodyPr>
            <a:lstStyle/>
            <a:p>
              <a:pPr algn="ctr"/>
              <a:r>
                <a:rPr lang="en-US" sz="2000" dirty="0">
                  <a:latin typeface="Product Sans" panose="020B0403030502040203" pitchFamily="34" charset="0"/>
                </a:rPr>
                <a:t>Region 1</a:t>
              </a:r>
              <a:endParaRPr lang="en-AU" sz="2000" dirty="0">
                <a:latin typeface="Product Sans" panose="020B0403030502040203" pitchFamily="34" charset="0"/>
              </a:endParaRPr>
            </a:p>
          </p:txBody>
        </p:sp>
        <p:sp>
          <p:nvSpPr>
            <p:cNvPr id="46" name="TextBox 45">
              <a:extLst>
                <a:ext uri="{FF2B5EF4-FFF2-40B4-BE49-F238E27FC236}">
                  <a16:creationId xmlns:a16="http://schemas.microsoft.com/office/drawing/2014/main" id="{4841AE76-637B-488B-B76F-8B04AD1E35A9}"/>
                </a:ext>
              </a:extLst>
            </p:cNvPr>
            <p:cNvSpPr txBox="1"/>
            <p:nvPr/>
          </p:nvSpPr>
          <p:spPr>
            <a:xfrm rot="16200000" flipH="1">
              <a:off x="4424693" y="2165435"/>
              <a:ext cx="2214267" cy="400110"/>
            </a:xfrm>
            <a:prstGeom prst="rect">
              <a:avLst/>
            </a:prstGeom>
            <a:noFill/>
          </p:spPr>
          <p:txBody>
            <a:bodyPr wrap="square" rtlCol="0">
              <a:spAutoFit/>
            </a:bodyPr>
            <a:lstStyle/>
            <a:p>
              <a:pPr algn="ctr"/>
              <a:r>
                <a:rPr lang="en-US" sz="2000" dirty="0">
                  <a:latin typeface="Product Sans" panose="020B0403030502040203" pitchFamily="34" charset="0"/>
                </a:rPr>
                <a:t>Region 2</a:t>
              </a:r>
              <a:endParaRPr lang="en-AU" sz="2000" dirty="0">
                <a:latin typeface="Product Sans" panose="020B0403030502040203" pitchFamily="34" charset="0"/>
              </a:endParaRPr>
            </a:p>
          </p:txBody>
        </p:sp>
      </p:grpSp>
      <p:sp>
        <p:nvSpPr>
          <p:cNvPr id="13" name="Right Brace 12">
            <a:extLst>
              <a:ext uri="{FF2B5EF4-FFF2-40B4-BE49-F238E27FC236}">
                <a16:creationId xmlns:a16="http://schemas.microsoft.com/office/drawing/2014/main" id="{8CBC0455-9BFD-4E93-B7D6-965C4736C3B0}"/>
              </a:ext>
            </a:extLst>
          </p:cNvPr>
          <p:cNvSpPr/>
          <p:nvPr/>
        </p:nvSpPr>
        <p:spPr>
          <a:xfrm>
            <a:off x="2324284" y="2082571"/>
            <a:ext cx="305613" cy="2824709"/>
          </a:xfrm>
          <a:prstGeom prst="rightBrace">
            <a:avLst>
              <a:gd name="adj1" fmla="val 91305"/>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48" name="TextBox 47">
            <a:extLst>
              <a:ext uri="{FF2B5EF4-FFF2-40B4-BE49-F238E27FC236}">
                <a16:creationId xmlns:a16="http://schemas.microsoft.com/office/drawing/2014/main" id="{A85CAC26-6C07-464C-A3A4-632E57E421A7}"/>
              </a:ext>
            </a:extLst>
          </p:cNvPr>
          <p:cNvSpPr txBox="1"/>
          <p:nvPr/>
        </p:nvSpPr>
        <p:spPr>
          <a:xfrm flipH="1">
            <a:off x="5206315" y="2796910"/>
            <a:ext cx="2214266" cy="1077218"/>
          </a:xfrm>
          <a:prstGeom prst="rect">
            <a:avLst/>
          </a:prstGeom>
          <a:noFill/>
        </p:spPr>
        <p:txBody>
          <a:bodyPr wrap="square" rtlCol="0">
            <a:spAutoFit/>
          </a:bodyPr>
          <a:lstStyle/>
          <a:p>
            <a:pPr algn="ctr"/>
            <a:r>
              <a:rPr lang="en-US" sz="1600" dirty="0">
                <a:latin typeface="Product Sans" panose="020B0403030502040203" pitchFamily="34" charset="0"/>
              </a:rPr>
              <a:t>Calculate Pearson correlation coefficient (PCC) between two regions’ time-series </a:t>
            </a:r>
            <a:endParaRPr lang="en-AU" sz="1600" dirty="0">
              <a:latin typeface="Product Sans" panose="020B0403030502040203" pitchFamily="34" charset="0"/>
            </a:endParaRPr>
          </a:p>
        </p:txBody>
      </p:sp>
      <p:cxnSp>
        <p:nvCxnSpPr>
          <p:cNvPr id="49" name="Straight Arrow Connector 48">
            <a:extLst>
              <a:ext uri="{FF2B5EF4-FFF2-40B4-BE49-F238E27FC236}">
                <a16:creationId xmlns:a16="http://schemas.microsoft.com/office/drawing/2014/main" id="{6FA01BC3-7762-4313-B0CC-D02F5F9C5F6E}"/>
              </a:ext>
            </a:extLst>
          </p:cNvPr>
          <p:cNvCxnSpPr>
            <a:cxnSpLocks/>
          </p:cNvCxnSpPr>
          <p:nvPr/>
        </p:nvCxnSpPr>
        <p:spPr>
          <a:xfrm flipV="1">
            <a:off x="7244780" y="1903635"/>
            <a:ext cx="679392"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C2D8F4A-2077-4998-9FC5-1791B8755C48}"/>
              </a:ext>
            </a:extLst>
          </p:cNvPr>
          <p:cNvSpPr txBox="1"/>
          <p:nvPr/>
        </p:nvSpPr>
        <p:spPr>
          <a:xfrm flipH="1">
            <a:off x="7740874" y="2796910"/>
            <a:ext cx="2463299" cy="1077218"/>
          </a:xfrm>
          <a:prstGeom prst="rect">
            <a:avLst/>
          </a:prstGeom>
          <a:noFill/>
        </p:spPr>
        <p:txBody>
          <a:bodyPr wrap="square" rtlCol="0">
            <a:spAutoFit/>
          </a:bodyPr>
          <a:lstStyle/>
          <a:p>
            <a:pPr algn="ctr"/>
            <a:r>
              <a:rPr lang="en-US" sz="1600" dirty="0">
                <a:latin typeface="Product Sans" panose="020B0403030502040203" pitchFamily="34" charset="0"/>
              </a:rPr>
              <a:t>Combine PCCs across all region pairs to construct a functional connectivity (FC) matrix</a:t>
            </a:r>
            <a:endParaRPr lang="en-AU" sz="1600" dirty="0">
              <a:latin typeface="Product Sans" panose="020B0403030502040203" pitchFamily="34" charset="0"/>
            </a:endParaRPr>
          </a:p>
        </p:txBody>
      </p:sp>
      <p:grpSp>
        <p:nvGrpSpPr>
          <p:cNvPr id="15" name="Group 14">
            <a:extLst>
              <a:ext uri="{FF2B5EF4-FFF2-40B4-BE49-F238E27FC236}">
                <a16:creationId xmlns:a16="http://schemas.microsoft.com/office/drawing/2014/main" id="{19EA1692-FDDF-4951-BBEA-3F9D424ADB5D}"/>
              </a:ext>
            </a:extLst>
          </p:cNvPr>
          <p:cNvGrpSpPr/>
          <p:nvPr/>
        </p:nvGrpSpPr>
        <p:grpSpPr>
          <a:xfrm>
            <a:off x="10097757" y="1240241"/>
            <a:ext cx="1767025" cy="1501972"/>
            <a:chOff x="9661057" y="1561446"/>
            <a:chExt cx="2638207" cy="2242477"/>
          </a:xfrm>
        </p:grpSpPr>
        <p:pic>
          <p:nvPicPr>
            <p:cNvPr id="53" name="Picture 2" descr="Vector image of side view of human brain in pink">
              <a:extLst>
                <a:ext uri="{FF2B5EF4-FFF2-40B4-BE49-F238E27FC236}">
                  <a16:creationId xmlns:a16="http://schemas.microsoft.com/office/drawing/2014/main" id="{8A4A89C1-32B2-4ED9-B100-A742ED588F79}"/>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661057" y="1561446"/>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54" name="Oval 53">
              <a:extLst>
                <a:ext uri="{FF2B5EF4-FFF2-40B4-BE49-F238E27FC236}">
                  <a16:creationId xmlns:a16="http://schemas.microsoft.com/office/drawing/2014/main" id="{CFC7AF24-18A5-4D31-BE1A-CDC5001246FF}"/>
                </a:ext>
              </a:extLst>
            </p:cNvPr>
            <p:cNvSpPr/>
            <p:nvPr/>
          </p:nvSpPr>
          <p:spPr>
            <a:xfrm>
              <a:off x="9861365" y="2110926"/>
              <a:ext cx="172015" cy="172015"/>
            </a:xfrm>
            <a:prstGeom prst="ellipse">
              <a:avLst/>
            </a:prstGeom>
            <a:solidFill>
              <a:srgbClr val="B17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Oval 54">
              <a:extLst>
                <a:ext uri="{FF2B5EF4-FFF2-40B4-BE49-F238E27FC236}">
                  <a16:creationId xmlns:a16="http://schemas.microsoft.com/office/drawing/2014/main" id="{DAD3F82C-ECD9-49FB-AF02-85016046DBB8}"/>
                </a:ext>
              </a:extLst>
            </p:cNvPr>
            <p:cNvSpPr/>
            <p:nvPr/>
          </p:nvSpPr>
          <p:spPr>
            <a:xfrm>
              <a:off x="10511706" y="2651000"/>
              <a:ext cx="172015" cy="1720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Oval 55">
              <a:extLst>
                <a:ext uri="{FF2B5EF4-FFF2-40B4-BE49-F238E27FC236}">
                  <a16:creationId xmlns:a16="http://schemas.microsoft.com/office/drawing/2014/main" id="{AA1536F7-8ECF-4329-A1EE-C0A71957985A}"/>
                </a:ext>
              </a:extLst>
            </p:cNvPr>
            <p:cNvSpPr/>
            <p:nvPr/>
          </p:nvSpPr>
          <p:spPr>
            <a:xfrm>
              <a:off x="11468261" y="2271815"/>
              <a:ext cx="172015" cy="172015"/>
            </a:xfrm>
            <a:prstGeom prst="ellipse">
              <a:avLst/>
            </a:prstGeom>
            <a:solidFill>
              <a:srgbClr val="66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Oval 56">
              <a:extLst>
                <a:ext uri="{FF2B5EF4-FFF2-40B4-BE49-F238E27FC236}">
                  <a16:creationId xmlns:a16="http://schemas.microsoft.com/office/drawing/2014/main" id="{D4AEC751-742D-47EA-B1CC-E0A362EC3172}"/>
                </a:ext>
              </a:extLst>
            </p:cNvPr>
            <p:cNvSpPr/>
            <p:nvPr/>
          </p:nvSpPr>
          <p:spPr>
            <a:xfrm>
              <a:off x="11066167" y="1665797"/>
              <a:ext cx="172015" cy="17201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Oval 57">
              <a:extLst>
                <a:ext uri="{FF2B5EF4-FFF2-40B4-BE49-F238E27FC236}">
                  <a16:creationId xmlns:a16="http://schemas.microsoft.com/office/drawing/2014/main" id="{46B26826-3927-4A98-A5AC-895BAAF0BC66}"/>
                </a:ext>
              </a:extLst>
            </p:cNvPr>
            <p:cNvSpPr/>
            <p:nvPr/>
          </p:nvSpPr>
          <p:spPr>
            <a:xfrm>
              <a:off x="10980159" y="2946861"/>
              <a:ext cx="172015" cy="172015"/>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Oval 58">
              <a:extLst>
                <a:ext uri="{FF2B5EF4-FFF2-40B4-BE49-F238E27FC236}">
                  <a16:creationId xmlns:a16="http://schemas.microsoft.com/office/drawing/2014/main" id="{F57CCCF3-54E2-4D5A-9629-2AFBDF918180}"/>
                </a:ext>
              </a:extLst>
            </p:cNvPr>
            <p:cNvSpPr/>
            <p:nvPr/>
          </p:nvSpPr>
          <p:spPr>
            <a:xfrm>
              <a:off x="12017973" y="2737007"/>
              <a:ext cx="172015" cy="17201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0" name="Straight Connector 59">
              <a:extLst>
                <a:ext uri="{FF2B5EF4-FFF2-40B4-BE49-F238E27FC236}">
                  <a16:creationId xmlns:a16="http://schemas.microsoft.com/office/drawing/2014/main" id="{EA1CFBA2-E854-4E1C-A9F5-21F2B464559B}"/>
                </a:ext>
              </a:extLst>
            </p:cNvPr>
            <p:cNvCxnSpPr>
              <a:cxnSpLocks/>
            </p:cNvCxnSpPr>
            <p:nvPr/>
          </p:nvCxnSpPr>
          <p:spPr>
            <a:xfrm>
              <a:off x="10681199" y="2779917"/>
              <a:ext cx="323850" cy="2095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679960A-68BB-4508-BBD9-A2CC7CC473ED}"/>
                </a:ext>
              </a:extLst>
            </p:cNvPr>
            <p:cNvCxnSpPr>
              <a:cxnSpLocks/>
            </p:cNvCxnSpPr>
            <p:nvPr/>
          </p:nvCxnSpPr>
          <p:spPr>
            <a:xfrm flipV="1">
              <a:off x="10033488" y="1751804"/>
              <a:ext cx="1032678" cy="3686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01DB9DE-7D65-44CB-B3E0-E271137A060E}"/>
                </a:ext>
              </a:extLst>
            </p:cNvPr>
            <p:cNvCxnSpPr>
              <a:cxnSpLocks/>
            </p:cNvCxnSpPr>
            <p:nvPr/>
          </p:nvCxnSpPr>
          <p:spPr>
            <a:xfrm>
              <a:off x="11640276" y="2406061"/>
              <a:ext cx="377697" cy="3309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8334D96-20E4-44E0-8375-0624C0340FEB}"/>
                </a:ext>
              </a:extLst>
            </p:cNvPr>
            <p:cNvCxnSpPr>
              <a:cxnSpLocks/>
            </p:cNvCxnSpPr>
            <p:nvPr/>
          </p:nvCxnSpPr>
          <p:spPr>
            <a:xfrm flipV="1">
              <a:off x="10700914" y="2406061"/>
              <a:ext cx="750220" cy="2541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44A0469-8CB2-419E-98A5-E43D34362FE3}"/>
                </a:ext>
              </a:extLst>
            </p:cNvPr>
            <p:cNvCxnSpPr>
              <a:cxnSpLocks/>
            </p:cNvCxnSpPr>
            <p:nvPr/>
          </p:nvCxnSpPr>
          <p:spPr>
            <a:xfrm flipV="1">
              <a:off x="10629939" y="1923063"/>
              <a:ext cx="454649" cy="6972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DD0701B-9971-46AD-98AD-FBA5E2324D85}"/>
                </a:ext>
              </a:extLst>
            </p:cNvPr>
            <p:cNvCxnSpPr>
              <a:cxnSpLocks/>
            </p:cNvCxnSpPr>
            <p:nvPr/>
          </p:nvCxnSpPr>
          <p:spPr>
            <a:xfrm flipV="1">
              <a:off x="11123522" y="2456933"/>
              <a:ext cx="415715" cy="4698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8085AD2-98FA-494C-8AC0-026FD00D0ABD}"/>
                </a:ext>
              </a:extLst>
            </p:cNvPr>
            <p:cNvCxnSpPr>
              <a:cxnSpLocks/>
            </p:cNvCxnSpPr>
            <p:nvPr/>
          </p:nvCxnSpPr>
          <p:spPr>
            <a:xfrm flipV="1">
              <a:off x="11161895" y="2863806"/>
              <a:ext cx="817143" cy="1510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DAAB243-1824-48D8-B3F9-6EC46664C03B}"/>
                </a:ext>
              </a:extLst>
            </p:cNvPr>
            <p:cNvCxnSpPr>
              <a:cxnSpLocks/>
            </p:cNvCxnSpPr>
            <p:nvPr/>
          </p:nvCxnSpPr>
          <p:spPr>
            <a:xfrm>
              <a:off x="10097939" y="2178233"/>
              <a:ext cx="1340658" cy="1795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8" name="Straight Arrow Connector 67">
            <a:extLst>
              <a:ext uri="{FF2B5EF4-FFF2-40B4-BE49-F238E27FC236}">
                <a16:creationId xmlns:a16="http://schemas.microsoft.com/office/drawing/2014/main" id="{19C4E6A5-829F-4F68-8A57-A6E7CFB82181}"/>
              </a:ext>
            </a:extLst>
          </p:cNvPr>
          <p:cNvCxnSpPr>
            <a:cxnSpLocks/>
          </p:cNvCxnSpPr>
          <p:nvPr/>
        </p:nvCxnSpPr>
        <p:spPr>
          <a:xfrm>
            <a:off x="4803510" y="3764484"/>
            <a:ext cx="402804" cy="7868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0" name="Picture 69" descr="A picture containing diagram&#10;&#10;Description automatically generated">
            <a:extLst>
              <a:ext uri="{FF2B5EF4-FFF2-40B4-BE49-F238E27FC236}">
                <a16:creationId xmlns:a16="http://schemas.microsoft.com/office/drawing/2014/main" id="{EDA54D53-8593-440D-956E-53B1359573EA}"/>
              </a:ext>
            </a:extLst>
          </p:cNvPr>
          <p:cNvPicPr>
            <a:picLocks noGrp="1" noChangeAspect="1"/>
          </p:cNvPicPr>
          <p:nvPr/>
        </p:nvPicPr>
        <p:blipFill>
          <a:blip r:embed="rId11"/>
          <a:stretch>
            <a:fillRect/>
          </a:stretch>
        </p:blipFill>
        <p:spPr>
          <a:xfrm>
            <a:off x="5388478" y="4521521"/>
            <a:ext cx="2372982" cy="1257711"/>
          </a:xfrm>
          <a:prstGeom prst="rect">
            <a:avLst/>
          </a:prstGeom>
        </p:spPr>
      </p:pic>
      <p:sp>
        <p:nvSpPr>
          <p:cNvPr id="71" name="TextBox 70">
            <a:extLst>
              <a:ext uri="{FF2B5EF4-FFF2-40B4-BE49-F238E27FC236}">
                <a16:creationId xmlns:a16="http://schemas.microsoft.com/office/drawing/2014/main" id="{8CFDE93A-896A-49E2-B310-6E42FABEB749}"/>
              </a:ext>
            </a:extLst>
          </p:cNvPr>
          <p:cNvSpPr txBox="1"/>
          <p:nvPr/>
        </p:nvSpPr>
        <p:spPr>
          <a:xfrm flipH="1">
            <a:off x="4839927" y="5846454"/>
            <a:ext cx="3470083" cy="830997"/>
          </a:xfrm>
          <a:prstGeom prst="rect">
            <a:avLst/>
          </a:prstGeom>
          <a:noFill/>
        </p:spPr>
        <p:txBody>
          <a:bodyPr wrap="square" rtlCol="0">
            <a:spAutoFit/>
          </a:bodyPr>
          <a:lstStyle/>
          <a:p>
            <a:pPr algn="ctr"/>
            <a:r>
              <a:rPr lang="en-US" sz="1600" dirty="0">
                <a:latin typeface="Product Sans" panose="020B0403030502040203" pitchFamily="34" charset="0"/>
              </a:rPr>
              <a:t>Calculate 248 other SPIs that capture distinct relationships between two brain regions’ activities</a:t>
            </a:r>
            <a:endParaRPr lang="en-AU" sz="1600" dirty="0">
              <a:latin typeface="Product Sans" panose="020B0403030502040203" pitchFamily="34" charset="0"/>
            </a:endParaRPr>
          </a:p>
        </p:txBody>
      </p:sp>
      <p:cxnSp>
        <p:nvCxnSpPr>
          <p:cNvPr id="72" name="Straight Arrow Connector 71">
            <a:extLst>
              <a:ext uri="{FF2B5EF4-FFF2-40B4-BE49-F238E27FC236}">
                <a16:creationId xmlns:a16="http://schemas.microsoft.com/office/drawing/2014/main" id="{63EAEA31-373E-44D5-BC1D-EEB25891B883}"/>
              </a:ext>
            </a:extLst>
          </p:cNvPr>
          <p:cNvCxnSpPr>
            <a:cxnSpLocks/>
          </p:cNvCxnSpPr>
          <p:nvPr/>
        </p:nvCxnSpPr>
        <p:spPr>
          <a:xfrm flipV="1">
            <a:off x="8180793" y="5150375"/>
            <a:ext cx="679392"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F64BCB02-B00C-47D9-B3DA-0997B0460CB0}"/>
              </a:ext>
            </a:extLst>
          </p:cNvPr>
          <p:cNvGrpSpPr/>
          <p:nvPr/>
        </p:nvGrpSpPr>
        <p:grpSpPr>
          <a:xfrm>
            <a:off x="9059819" y="4215096"/>
            <a:ext cx="2461109" cy="1482046"/>
            <a:chOff x="9059819" y="4215096"/>
            <a:chExt cx="2461109" cy="1482046"/>
          </a:xfrm>
        </p:grpSpPr>
        <p:grpSp>
          <p:nvGrpSpPr>
            <p:cNvPr id="121" name="Group 120">
              <a:extLst>
                <a:ext uri="{FF2B5EF4-FFF2-40B4-BE49-F238E27FC236}">
                  <a16:creationId xmlns:a16="http://schemas.microsoft.com/office/drawing/2014/main" id="{E4F8A5BC-F16C-41D2-9C37-D570032E11F5}"/>
                </a:ext>
              </a:extLst>
            </p:cNvPr>
            <p:cNvGrpSpPr/>
            <p:nvPr/>
          </p:nvGrpSpPr>
          <p:grpSpPr>
            <a:xfrm>
              <a:off x="9059819" y="4386428"/>
              <a:ext cx="774231" cy="658097"/>
              <a:chOff x="9661057" y="1561446"/>
              <a:chExt cx="2638207" cy="2242477"/>
            </a:xfrm>
          </p:grpSpPr>
          <p:pic>
            <p:nvPicPr>
              <p:cNvPr id="122" name="Picture 2" descr="Vector image of side view of human brain in pink">
                <a:extLst>
                  <a:ext uri="{FF2B5EF4-FFF2-40B4-BE49-F238E27FC236}">
                    <a16:creationId xmlns:a16="http://schemas.microsoft.com/office/drawing/2014/main" id="{329E50AE-9E64-4A7C-94DB-CF3FE4145DFA}"/>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661057" y="1561446"/>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123" name="Oval 122">
                <a:extLst>
                  <a:ext uri="{FF2B5EF4-FFF2-40B4-BE49-F238E27FC236}">
                    <a16:creationId xmlns:a16="http://schemas.microsoft.com/office/drawing/2014/main" id="{2669B66B-A9B6-49A7-AC70-139BBF77F5D6}"/>
                  </a:ext>
                </a:extLst>
              </p:cNvPr>
              <p:cNvSpPr/>
              <p:nvPr/>
            </p:nvSpPr>
            <p:spPr>
              <a:xfrm>
                <a:off x="9861365" y="2110926"/>
                <a:ext cx="172015" cy="172015"/>
              </a:xfrm>
              <a:prstGeom prst="ellipse">
                <a:avLst/>
              </a:prstGeom>
              <a:solidFill>
                <a:srgbClr val="B17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4" name="Oval 123">
                <a:extLst>
                  <a:ext uri="{FF2B5EF4-FFF2-40B4-BE49-F238E27FC236}">
                    <a16:creationId xmlns:a16="http://schemas.microsoft.com/office/drawing/2014/main" id="{D8178C17-A45D-4DFD-AD8D-59ACC391B16E}"/>
                  </a:ext>
                </a:extLst>
              </p:cNvPr>
              <p:cNvSpPr/>
              <p:nvPr/>
            </p:nvSpPr>
            <p:spPr>
              <a:xfrm>
                <a:off x="10511706" y="2651000"/>
                <a:ext cx="172015" cy="1720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5" name="Oval 124">
                <a:extLst>
                  <a:ext uri="{FF2B5EF4-FFF2-40B4-BE49-F238E27FC236}">
                    <a16:creationId xmlns:a16="http://schemas.microsoft.com/office/drawing/2014/main" id="{121FE70A-4916-456A-A29A-6E8BA892371D}"/>
                  </a:ext>
                </a:extLst>
              </p:cNvPr>
              <p:cNvSpPr/>
              <p:nvPr/>
            </p:nvSpPr>
            <p:spPr>
              <a:xfrm>
                <a:off x="11468261" y="2271815"/>
                <a:ext cx="172015" cy="172015"/>
              </a:xfrm>
              <a:prstGeom prst="ellipse">
                <a:avLst/>
              </a:prstGeom>
              <a:solidFill>
                <a:srgbClr val="66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6" name="Oval 125">
                <a:extLst>
                  <a:ext uri="{FF2B5EF4-FFF2-40B4-BE49-F238E27FC236}">
                    <a16:creationId xmlns:a16="http://schemas.microsoft.com/office/drawing/2014/main" id="{5427A9E0-7CFD-4E18-BE12-68D070839435}"/>
                  </a:ext>
                </a:extLst>
              </p:cNvPr>
              <p:cNvSpPr/>
              <p:nvPr/>
            </p:nvSpPr>
            <p:spPr>
              <a:xfrm>
                <a:off x="11066167" y="1665797"/>
                <a:ext cx="172015" cy="17201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7" name="Oval 126">
                <a:extLst>
                  <a:ext uri="{FF2B5EF4-FFF2-40B4-BE49-F238E27FC236}">
                    <a16:creationId xmlns:a16="http://schemas.microsoft.com/office/drawing/2014/main" id="{3862D499-95AD-452B-AF4D-0A2F6EE4163A}"/>
                  </a:ext>
                </a:extLst>
              </p:cNvPr>
              <p:cNvSpPr/>
              <p:nvPr/>
            </p:nvSpPr>
            <p:spPr>
              <a:xfrm>
                <a:off x="10980159" y="2946861"/>
                <a:ext cx="172015" cy="172015"/>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8" name="Oval 127">
                <a:extLst>
                  <a:ext uri="{FF2B5EF4-FFF2-40B4-BE49-F238E27FC236}">
                    <a16:creationId xmlns:a16="http://schemas.microsoft.com/office/drawing/2014/main" id="{429EFC62-B0C7-4361-BBED-9BBE6FBF5C33}"/>
                  </a:ext>
                </a:extLst>
              </p:cNvPr>
              <p:cNvSpPr/>
              <p:nvPr/>
            </p:nvSpPr>
            <p:spPr>
              <a:xfrm>
                <a:off x="12017973" y="2737007"/>
                <a:ext cx="172015" cy="17201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9" name="Straight Connector 128">
                <a:extLst>
                  <a:ext uri="{FF2B5EF4-FFF2-40B4-BE49-F238E27FC236}">
                    <a16:creationId xmlns:a16="http://schemas.microsoft.com/office/drawing/2014/main" id="{1EFBEA86-C0C9-429C-B286-D4CBEA450363}"/>
                  </a:ext>
                </a:extLst>
              </p:cNvPr>
              <p:cNvCxnSpPr>
                <a:cxnSpLocks/>
              </p:cNvCxnSpPr>
              <p:nvPr/>
            </p:nvCxnSpPr>
            <p:spPr>
              <a:xfrm>
                <a:off x="10681199" y="2779917"/>
                <a:ext cx="323850" cy="2095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6378C9AE-9770-4295-B1E2-CBE3E1802454}"/>
                  </a:ext>
                </a:extLst>
              </p:cNvPr>
              <p:cNvCxnSpPr>
                <a:cxnSpLocks/>
              </p:cNvCxnSpPr>
              <p:nvPr/>
            </p:nvCxnSpPr>
            <p:spPr>
              <a:xfrm flipV="1">
                <a:off x="10033488" y="1751804"/>
                <a:ext cx="1032678" cy="3686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8AF97BC-43BB-4CC4-9A9C-46469BAEC0BC}"/>
                  </a:ext>
                </a:extLst>
              </p:cNvPr>
              <p:cNvCxnSpPr>
                <a:cxnSpLocks/>
              </p:cNvCxnSpPr>
              <p:nvPr/>
            </p:nvCxnSpPr>
            <p:spPr>
              <a:xfrm>
                <a:off x="11640276" y="2406061"/>
                <a:ext cx="377697" cy="3309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278F308-B170-4EF4-89B0-88DE854D515D}"/>
                  </a:ext>
                </a:extLst>
              </p:cNvPr>
              <p:cNvCxnSpPr>
                <a:cxnSpLocks/>
              </p:cNvCxnSpPr>
              <p:nvPr/>
            </p:nvCxnSpPr>
            <p:spPr>
              <a:xfrm flipV="1">
                <a:off x="10700914" y="2406061"/>
                <a:ext cx="750220" cy="2541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4DA279C-1B38-48A1-9BA4-9474FB6520FE}"/>
                  </a:ext>
                </a:extLst>
              </p:cNvPr>
              <p:cNvCxnSpPr>
                <a:cxnSpLocks/>
              </p:cNvCxnSpPr>
              <p:nvPr/>
            </p:nvCxnSpPr>
            <p:spPr>
              <a:xfrm flipV="1">
                <a:off x="10629939" y="1923063"/>
                <a:ext cx="454649" cy="6972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A57E9777-5C0D-4AE4-95F3-F9C76F775DE5}"/>
                  </a:ext>
                </a:extLst>
              </p:cNvPr>
              <p:cNvCxnSpPr>
                <a:cxnSpLocks/>
              </p:cNvCxnSpPr>
              <p:nvPr/>
            </p:nvCxnSpPr>
            <p:spPr>
              <a:xfrm flipV="1">
                <a:off x="11123522" y="2456933"/>
                <a:ext cx="415715" cy="4698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39FBE33C-48A1-4DE6-81E2-BD56EB3617C9}"/>
                  </a:ext>
                </a:extLst>
              </p:cNvPr>
              <p:cNvCxnSpPr>
                <a:cxnSpLocks/>
              </p:cNvCxnSpPr>
              <p:nvPr/>
            </p:nvCxnSpPr>
            <p:spPr>
              <a:xfrm flipV="1">
                <a:off x="11161895" y="2863806"/>
                <a:ext cx="817143" cy="1510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D0E3189-3BB8-401C-BB68-16BD4B8EF3FD}"/>
                  </a:ext>
                </a:extLst>
              </p:cNvPr>
              <p:cNvCxnSpPr>
                <a:cxnSpLocks/>
              </p:cNvCxnSpPr>
              <p:nvPr/>
            </p:nvCxnSpPr>
            <p:spPr>
              <a:xfrm>
                <a:off x="10097939" y="2178233"/>
                <a:ext cx="1340658" cy="1795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808D71AC-968F-4926-91FB-3550E4DAD346}"/>
                </a:ext>
              </a:extLst>
            </p:cNvPr>
            <p:cNvGrpSpPr/>
            <p:nvPr/>
          </p:nvGrpSpPr>
          <p:grpSpPr>
            <a:xfrm>
              <a:off x="9480600" y="5039045"/>
              <a:ext cx="774231" cy="658097"/>
              <a:chOff x="9661057" y="1561446"/>
              <a:chExt cx="2638207" cy="2242477"/>
            </a:xfrm>
          </p:grpSpPr>
          <p:pic>
            <p:nvPicPr>
              <p:cNvPr id="138" name="Picture 2" descr="Vector image of side view of human brain in pink">
                <a:extLst>
                  <a:ext uri="{FF2B5EF4-FFF2-40B4-BE49-F238E27FC236}">
                    <a16:creationId xmlns:a16="http://schemas.microsoft.com/office/drawing/2014/main" id="{30CC9D15-2AFB-47DF-96A0-D31BDB868EDC}"/>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661057" y="1561446"/>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139" name="Oval 138">
                <a:extLst>
                  <a:ext uri="{FF2B5EF4-FFF2-40B4-BE49-F238E27FC236}">
                    <a16:creationId xmlns:a16="http://schemas.microsoft.com/office/drawing/2014/main" id="{7C3D9D12-1D98-4FFA-88DC-DEBD16880672}"/>
                  </a:ext>
                </a:extLst>
              </p:cNvPr>
              <p:cNvSpPr/>
              <p:nvPr/>
            </p:nvSpPr>
            <p:spPr>
              <a:xfrm>
                <a:off x="9861365" y="2110926"/>
                <a:ext cx="172015" cy="172015"/>
              </a:xfrm>
              <a:prstGeom prst="ellipse">
                <a:avLst/>
              </a:prstGeom>
              <a:solidFill>
                <a:srgbClr val="B17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0" name="Oval 139">
                <a:extLst>
                  <a:ext uri="{FF2B5EF4-FFF2-40B4-BE49-F238E27FC236}">
                    <a16:creationId xmlns:a16="http://schemas.microsoft.com/office/drawing/2014/main" id="{3347018F-CF05-4300-B59C-4CD19946F7F6}"/>
                  </a:ext>
                </a:extLst>
              </p:cNvPr>
              <p:cNvSpPr/>
              <p:nvPr/>
            </p:nvSpPr>
            <p:spPr>
              <a:xfrm>
                <a:off x="10511706" y="2651000"/>
                <a:ext cx="172015" cy="1720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1" name="Oval 140">
                <a:extLst>
                  <a:ext uri="{FF2B5EF4-FFF2-40B4-BE49-F238E27FC236}">
                    <a16:creationId xmlns:a16="http://schemas.microsoft.com/office/drawing/2014/main" id="{D4EB48C4-04E6-4036-94E7-8199DC04FBDC}"/>
                  </a:ext>
                </a:extLst>
              </p:cNvPr>
              <p:cNvSpPr/>
              <p:nvPr/>
            </p:nvSpPr>
            <p:spPr>
              <a:xfrm>
                <a:off x="11468261" y="2271815"/>
                <a:ext cx="172015" cy="172015"/>
              </a:xfrm>
              <a:prstGeom prst="ellipse">
                <a:avLst/>
              </a:prstGeom>
              <a:solidFill>
                <a:srgbClr val="66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2" name="Oval 141">
                <a:extLst>
                  <a:ext uri="{FF2B5EF4-FFF2-40B4-BE49-F238E27FC236}">
                    <a16:creationId xmlns:a16="http://schemas.microsoft.com/office/drawing/2014/main" id="{F3997BBD-196B-410C-A165-35121EAC96FA}"/>
                  </a:ext>
                </a:extLst>
              </p:cNvPr>
              <p:cNvSpPr/>
              <p:nvPr/>
            </p:nvSpPr>
            <p:spPr>
              <a:xfrm>
                <a:off x="11066167" y="1665797"/>
                <a:ext cx="172015" cy="17201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3" name="Oval 142">
                <a:extLst>
                  <a:ext uri="{FF2B5EF4-FFF2-40B4-BE49-F238E27FC236}">
                    <a16:creationId xmlns:a16="http://schemas.microsoft.com/office/drawing/2014/main" id="{FD864F51-2504-48EA-ACC5-8DF64F01D15E}"/>
                  </a:ext>
                </a:extLst>
              </p:cNvPr>
              <p:cNvSpPr/>
              <p:nvPr/>
            </p:nvSpPr>
            <p:spPr>
              <a:xfrm>
                <a:off x="10980159" y="2946861"/>
                <a:ext cx="172015" cy="172015"/>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4" name="Oval 143">
                <a:extLst>
                  <a:ext uri="{FF2B5EF4-FFF2-40B4-BE49-F238E27FC236}">
                    <a16:creationId xmlns:a16="http://schemas.microsoft.com/office/drawing/2014/main" id="{BCEA4B5F-C639-47C9-A0BE-88BFE5630A97}"/>
                  </a:ext>
                </a:extLst>
              </p:cNvPr>
              <p:cNvSpPr/>
              <p:nvPr/>
            </p:nvSpPr>
            <p:spPr>
              <a:xfrm>
                <a:off x="12017973" y="2737007"/>
                <a:ext cx="172015" cy="17201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45" name="Straight Connector 144">
                <a:extLst>
                  <a:ext uri="{FF2B5EF4-FFF2-40B4-BE49-F238E27FC236}">
                    <a16:creationId xmlns:a16="http://schemas.microsoft.com/office/drawing/2014/main" id="{07405D8C-AC84-4DA4-8EA6-313F35943BDF}"/>
                  </a:ext>
                </a:extLst>
              </p:cNvPr>
              <p:cNvCxnSpPr>
                <a:cxnSpLocks/>
              </p:cNvCxnSpPr>
              <p:nvPr/>
            </p:nvCxnSpPr>
            <p:spPr>
              <a:xfrm>
                <a:off x="10681199" y="2779917"/>
                <a:ext cx="323850" cy="2095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82E57AA9-1959-4419-9602-B847CFBEB8FC}"/>
                  </a:ext>
                </a:extLst>
              </p:cNvPr>
              <p:cNvCxnSpPr>
                <a:cxnSpLocks/>
              </p:cNvCxnSpPr>
              <p:nvPr/>
            </p:nvCxnSpPr>
            <p:spPr>
              <a:xfrm flipV="1">
                <a:off x="10033488" y="1751804"/>
                <a:ext cx="1032678" cy="3686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AF4944C-655F-4537-BB05-F1D1B6A31CCC}"/>
                  </a:ext>
                </a:extLst>
              </p:cNvPr>
              <p:cNvCxnSpPr>
                <a:cxnSpLocks/>
              </p:cNvCxnSpPr>
              <p:nvPr/>
            </p:nvCxnSpPr>
            <p:spPr>
              <a:xfrm>
                <a:off x="11640276" y="2406061"/>
                <a:ext cx="377697" cy="3309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952EF628-83C4-40D0-9931-904F4C927987}"/>
                  </a:ext>
                </a:extLst>
              </p:cNvPr>
              <p:cNvCxnSpPr>
                <a:cxnSpLocks/>
              </p:cNvCxnSpPr>
              <p:nvPr/>
            </p:nvCxnSpPr>
            <p:spPr>
              <a:xfrm flipV="1">
                <a:off x="10700914" y="2406061"/>
                <a:ext cx="750220" cy="2541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A17C11B-FDA3-4E3F-8F6D-B2D04D003A1E}"/>
                  </a:ext>
                </a:extLst>
              </p:cNvPr>
              <p:cNvCxnSpPr>
                <a:cxnSpLocks/>
              </p:cNvCxnSpPr>
              <p:nvPr/>
            </p:nvCxnSpPr>
            <p:spPr>
              <a:xfrm flipV="1">
                <a:off x="10629939" y="1923063"/>
                <a:ext cx="454649" cy="6972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1EE812E-68F0-4188-8CBE-B3A658CC90F3}"/>
                  </a:ext>
                </a:extLst>
              </p:cNvPr>
              <p:cNvCxnSpPr>
                <a:cxnSpLocks/>
              </p:cNvCxnSpPr>
              <p:nvPr/>
            </p:nvCxnSpPr>
            <p:spPr>
              <a:xfrm flipV="1">
                <a:off x="11123522" y="2456933"/>
                <a:ext cx="415715" cy="4698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09700B46-400D-4F52-AEF0-298E57693528}"/>
                  </a:ext>
                </a:extLst>
              </p:cNvPr>
              <p:cNvCxnSpPr>
                <a:cxnSpLocks/>
              </p:cNvCxnSpPr>
              <p:nvPr/>
            </p:nvCxnSpPr>
            <p:spPr>
              <a:xfrm flipV="1">
                <a:off x="11161895" y="2863806"/>
                <a:ext cx="817143" cy="1510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DA979B2D-896E-4388-8B02-2D7572197DB6}"/>
                  </a:ext>
                </a:extLst>
              </p:cNvPr>
              <p:cNvCxnSpPr>
                <a:cxnSpLocks/>
              </p:cNvCxnSpPr>
              <p:nvPr/>
            </p:nvCxnSpPr>
            <p:spPr>
              <a:xfrm>
                <a:off x="10097939" y="2178233"/>
                <a:ext cx="1340658" cy="1795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3" name="Group 152">
              <a:extLst>
                <a:ext uri="{FF2B5EF4-FFF2-40B4-BE49-F238E27FC236}">
                  <a16:creationId xmlns:a16="http://schemas.microsoft.com/office/drawing/2014/main" id="{3D561B9C-1E6B-4E2C-9522-9209EA9725F4}"/>
                </a:ext>
              </a:extLst>
            </p:cNvPr>
            <p:cNvGrpSpPr/>
            <p:nvPr/>
          </p:nvGrpSpPr>
          <p:grpSpPr>
            <a:xfrm>
              <a:off x="9886636" y="4547800"/>
              <a:ext cx="774231" cy="658097"/>
              <a:chOff x="9661057" y="1561446"/>
              <a:chExt cx="2638207" cy="2242477"/>
            </a:xfrm>
          </p:grpSpPr>
          <p:pic>
            <p:nvPicPr>
              <p:cNvPr id="154" name="Picture 2" descr="Vector image of side view of human brain in pink">
                <a:extLst>
                  <a:ext uri="{FF2B5EF4-FFF2-40B4-BE49-F238E27FC236}">
                    <a16:creationId xmlns:a16="http://schemas.microsoft.com/office/drawing/2014/main" id="{A290A7D6-F255-4478-94A6-DCA382705845}"/>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661057" y="1561446"/>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155" name="Oval 154">
                <a:extLst>
                  <a:ext uri="{FF2B5EF4-FFF2-40B4-BE49-F238E27FC236}">
                    <a16:creationId xmlns:a16="http://schemas.microsoft.com/office/drawing/2014/main" id="{66B2CBB0-9323-4A24-B3BF-47B6843701AC}"/>
                  </a:ext>
                </a:extLst>
              </p:cNvPr>
              <p:cNvSpPr/>
              <p:nvPr/>
            </p:nvSpPr>
            <p:spPr>
              <a:xfrm>
                <a:off x="9861365" y="2110926"/>
                <a:ext cx="172015" cy="172015"/>
              </a:xfrm>
              <a:prstGeom prst="ellipse">
                <a:avLst/>
              </a:prstGeom>
              <a:solidFill>
                <a:srgbClr val="B17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6" name="Oval 155">
                <a:extLst>
                  <a:ext uri="{FF2B5EF4-FFF2-40B4-BE49-F238E27FC236}">
                    <a16:creationId xmlns:a16="http://schemas.microsoft.com/office/drawing/2014/main" id="{98E9E56D-6517-4753-89B8-6E9F9DF2E389}"/>
                  </a:ext>
                </a:extLst>
              </p:cNvPr>
              <p:cNvSpPr/>
              <p:nvPr/>
            </p:nvSpPr>
            <p:spPr>
              <a:xfrm>
                <a:off x="10511706" y="2651000"/>
                <a:ext cx="172015" cy="1720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7" name="Oval 156">
                <a:extLst>
                  <a:ext uri="{FF2B5EF4-FFF2-40B4-BE49-F238E27FC236}">
                    <a16:creationId xmlns:a16="http://schemas.microsoft.com/office/drawing/2014/main" id="{7BA232B8-6E9F-4FBF-9A8F-38FA2962067A}"/>
                  </a:ext>
                </a:extLst>
              </p:cNvPr>
              <p:cNvSpPr/>
              <p:nvPr/>
            </p:nvSpPr>
            <p:spPr>
              <a:xfrm>
                <a:off x="11468261" y="2271815"/>
                <a:ext cx="172015" cy="172015"/>
              </a:xfrm>
              <a:prstGeom prst="ellipse">
                <a:avLst/>
              </a:prstGeom>
              <a:solidFill>
                <a:srgbClr val="66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8" name="Oval 157">
                <a:extLst>
                  <a:ext uri="{FF2B5EF4-FFF2-40B4-BE49-F238E27FC236}">
                    <a16:creationId xmlns:a16="http://schemas.microsoft.com/office/drawing/2014/main" id="{714F2661-B726-43C5-9326-954FBD3A2128}"/>
                  </a:ext>
                </a:extLst>
              </p:cNvPr>
              <p:cNvSpPr/>
              <p:nvPr/>
            </p:nvSpPr>
            <p:spPr>
              <a:xfrm>
                <a:off x="11066167" y="1665797"/>
                <a:ext cx="172015" cy="17201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9" name="Oval 158">
                <a:extLst>
                  <a:ext uri="{FF2B5EF4-FFF2-40B4-BE49-F238E27FC236}">
                    <a16:creationId xmlns:a16="http://schemas.microsoft.com/office/drawing/2014/main" id="{4BE1C958-3857-4C3D-97CA-FF8CD9A5FEEC}"/>
                  </a:ext>
                </a:extLst>
              </p:cNvPr>
              <p:cNvSpPr/>
              <p:nvPr/>
            </p:nvSpPr>
            <p:spPr>
              <a:xfrm>
                <a:off x="10980159" y="2946861"/>
                <a:ext cx="172015" cy="172015"/>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0" name="Oval 159">
                <a:extLst>
                  <a:ext uri="{FF2B5EF4-FFF2-40B4-BE49-F238E27FC236}">
                    <a16:creationId xmlns:a16="http://schemas.microsoft.com/office/drawing/2014/main" id="{B9D7A486-7584-439B-A7EF-DB19E7C30646}"/>
                  </a:ext>
                </a:extLst>
              </p:cNvPr>
              <p:cNvSpPr/>
              <p:nvPr/>
            </p:nvSpPr>
            <p:spPr>
              <a:xfrm>
                <a:off x="12017973" y="2737007"/>
                <a:ext cx="172015" cy="17201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61" name="Straight Connector 160">
                <a:extLst>
                  <a:ext uri="{FF2B5EF4-FFF2-40B4-BE49-F238E27FC236}">
                    <a16:creationId xmlns:a16="http://schemas.microsoft.com/office/drawing/2014/main" id="{1C1F4070-7D44-49D8-8483-43650870294A}"/>
                  </a:ext>
                </a:extLst>
              </p:cNvPr>
              <p:cNvCxnSpPr>
                <a:cxnSpLocks/>
              </p:cNvCxnSpPr>
              <p:nvPr/>
            </p:nvCxnSpPr>
            <p:spPr>
              <a:xfrm>
                <a:off x="10681199" y="2779917"/>
                <a:ext cx="323850" cy="2095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18CDDF57-E466-4DC6-9F04-A823DBEF5144}"/>
                  </a:ext>
                </a:extLst>
              </p:cNvPr>
              <p:cNvCxnSpPr>
                <a:cxnSpLocks/>
              </p:cNvCxnSpPr>
              <p:nvPr/>
            </p:nvCxnSpPr>
            <p:spPr>
              <a:xfrm flipV="1">
                <a:off x="10033488" y="1751804"/>
                <a:ext cx="1032678" cy="3686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A42D27A5-CAD1-4E9F-A3A7-487B28B299D9}"/>
                  </a:ext>
                </a:extLst>
              </p:cNvPr>
              <p:cNvCxnSpPr>
                <a:cxnSpLocks/>
              </p:cNvCxnSpPr>
              <p:nvPr/>
            </p:nvCxnSpPr>
            <p:spPr>
              <a:xfrm>
                <a:off x="11640276" y="2406061"/>
                <a:ext cx="377697" cy="3309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6263D92A-A651-4865-9239-1BC842C11DB4}"/>
                  </a:ext>
                </a:extLst>
              </p:cNvPr>
              <p:cNvCxnSpPr>
                <a:cxnSpLocks/>
              </p:cNvCxnSpPr>
              <p:nvPr/>
            </p:nvCxnSpPr>
            <p:spPr>
              <a:xfrm flipV="1">
                <a:off x="10700914" y="2406061"/>
                <a:ext cx="750220" cy="2541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70167C88-581A-497C-9BD7-9302B1E395E6}"/>
                  </a:ext>
                </a:extLst>
              </p:cNvPr>
              <p:cNvCxnSpPr>
                <a:cxnSpLocks/>
              </p:cNvCxnSpPr>
              <p:nvPr/>
            </p:nvCxnSpPr>
            <p:spPr>
              <a:xfrm flipV="1">
                <a:off x="10629939" y="1923063"/>
                <a:ext cx="454649" cy="6972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894A7E47-E982-42F1-B824-FEA69D2BDD61}"/>
                  </a:ext>
                </a:extLst>
              </p:cNvPr>
              <p:cNvCxnSpPr>
                <a:cxnSpLocks/>
              </p:cNvCxnSpPr>
              <p:nvPr/>
            </p:nvCxnSpPr>
            <p:spPr>
              <a:xfrm flipV="1">
                <a:off x="11123522" y="2456933"/>
                <a:ext cx="415715" cy="4698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E7BA452A-D548-48BE-A0CC-53D80251E0E1}"/>
                  </a:ext>
                </a:extLst>
              </p:cNvPr>
              <p:cNvCxnSpPr>
                <a:cxnSpLocks/>
              </p:cNvCxnSpPr>
              <p:nvPr/>
            </p:nvCxnSpPr>
            <p:spPr>
              <a:xfrm flipV="1">
                <a:off x="11161895" y="2863806"/>
                <a:ext cx="817143" cy="1510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9F449569-99C2-4A3B-A87B-956AAEF4BCA6}"/>
                  </a:ext>
                </a:extLst>
              </p:cNvPr>
              <p:cNvCxnSpPr>
                <a:cxnSpLocks/>
              </p:cNvCxnSpPr>
              <p:nvPr/>
            </p:nvCxnSpPr>
            <p:spPr>
              <a:xfrm>
                <a:off x="10097939" y="2178233"/>
                <a:ext cx="1340658" cy="1795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B29923F3-FCC1-4B89-94E7-9FF4CDF1F4BA}"/>
                </a:ext>
              </a:extLst>
            </p:cNvPr>
            <p:cNvGrpSpPr/>
            <p:nvPr/>
          </p:nvGrpSpPr>
          <p:grpSpPr>
            <a:xfrm>
              <a:off x="10746697" y="5029746"/>
              <a:ext cx="774231" cy="658097"/>
              <a:chOff x="9661057" y="1561446"/>
              <a:chExt cx="2638207" cy="2242477"/>
            </a:xfrm>
          </p:grpSpPr>
          <p:pic>
            <p:nvPicPr>
              <p:cNvPr id="170" name="Picture 2" descr="Vector image of side view of human brain in pink">
                <a:extLst>
                  <a:ext uri="{FF2B5EF4-FFF2-40B4-BE49-F238E27FC236}">
                    <a16:creationId xmlns:a16="http://schemas.microsoft.com/office/drawing/2014/main" id="{8A2DB408-70D5-4FAE-A14E-3DA05D09E877}"/>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661057" y="1561446"/>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171" name="Oval 170">
                <a:extLst>
                  <a:ext uri="{FF2B5EF4-FFF2-40B4-BE49-F238E27FC236}">
                    <a16:creationId xmlns:a16="http://schemas.microsoft.com/office/drawing/2014/main" id="{97821DB0-6DCE-40D2-ACCA-36090BE06E55}"/>
                  </a:ext>
                </a:extLst>
              </p:cNvPr>
              <p:cNvSpPr/>
              <p:nvPr/>
            </p:nvSpPr>
            <p:spPr>
              <a:xfrm>
                <a:off x="9861365" y="2110926"/>
                <a:ext cx="172015" cy="172015"/>
              </a:xfrm>
              <a:prstGeom prst="ellipse">
                <a:avLst/>
              </a:prstGeom>
              <a:solidFill>
                <a:srgbClr val="B17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2" name="Oval 171">
                <a:extLst>
                  <a:ext uri="{FF2B5EF4-FFF2-40B4-BE49-F238E27FC236}">
                    <a16:creationId xmlns:a16="http://schemas.microsoft.com/office/drawing/2014/main" id="{CC1F4C8B-480E-4159-A837-7646FB1BD092}"/>
                  </a:ext>
                </a:extLst>
              </p:cNvPr>
              <p:cNvSpPr/>
              <p:nvPr/>
            </p:nvSpPr>
            <p:spPr>
              <a:xfrm>
                <a:off x="10511706" y="2651000"/>
                <a:ext cx="172015" cy="1720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3" name="Oval 172">
                <a:extLst>
                  <a:ext uri="{FF2B5EF4-FFF2-40B4-BE49-F238E27FC236}">
                    <a16:creationId xmlns:a16="http://schemas.microsoft.com/office/drawing/2014/main" id="{A05BCC69-F223-4FB1-9136-7E11AC003A6A}"/>
                  </a:ext>
                </a:extLst>
              </p:cNvPr>
              <p:cNvSpPr/>
              <p:nvPr/>
            </p:nvSpPr>
            <p:spPr>
              <a:xfrm>
                <a:off x="11468261" y="2271815"/>
                <a:ext cx="172015" cy="172015"/>
              </a:xfrm>
              <a:prstGeom prst="ellipse">
                <a:avLst/>
              </a:prstGeom>
              <a:solidFill>
                <a:srgbClr val="66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4" name="Oval 173">
                <a:extLst>
                  <a:ext uri="{FF2B5EF4-FFF2-40B4-BE49-F238E27FC236}">
                    <a16:creationId xmlns:a16="http://schemas.microsoft.com/office/drawing/2014/main" id="{F8DAD2CD-6E14-45F8-A01E-8CB81C185060}"/>
                  </a:ext>
                </a:extLst>
              </p:cNvPr>
              <p:cNvSpPr/>
              <p:nvPr/>
            </p:nvSpPr>
            <p:spPr>
              <a:xfrm>
                <a:off x="11066167" y="1665797"/>
                <a:ext cx="172015" cy="17201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5" name="Oval 174">
                <a:extLst>
                  <a:ext uri="{FF2B5EF4-FFF2-40B4-BE49-F238E27FC236}">
                    <a16:creationId xmlns:a16="http://schemas.microsoft.com/office/drawing/2014/main" id="{EE40A065-F8DA-4006-9986-61A290396446}"/>
                  </a:ext>
                </a:extLst>
              </p:cNvPr>
              <p:cNvSpPr/>
              <p:nvPr/>
            </p:nvSpPr>
            <p:spPr>
              <a:xfrm>
                <a:off x="10980159" y="2946861"/>
                <a:ext cx="172015" cy="172015"/>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6" name="Oval 175">
                <a:extLst>
                  <a:ext uri="{FF2B5EF4-FFF2-40B4-BE49-F238E27FC236}">
                    <a16:creationId xmlns:a16="http://schemas.microsoft.com/office/drawing/2014/main" id="{3A236EC3-718F-4BC0-AF14-AA0EC2150021}"/>
                  </a:ext>
                </a:extLst>
              </p:cNvPr>
              <p:cNvSpPr/>
              <p:nvPr/>
            </p:nvSpPr>
            <p:spPr>
              <a:xfrm>
                <a:off x="12017973" y="2737007"/>
                <a:ext cx="172015" cy="17201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77" name="Straight Connector 176">
                <a:extLst>
                  <a:ext uri="{FF2B5EF4-FFF2-40B4-BE49-F238E27FC236}">
                    <a16:creationId xmlns:a16="http://schemas.microsoft.com/office/drawing/2014/main" id="{93DD589C-A2B9-404C-809B-B16DB85840D1}"/>
                  </a:ext>
                </a:extLst>
              </p:cNvPr>
              <p:cNvCxnSpPr>
                <a:cxnSpLocks/>
              </p:cNvCxnSpPr>
              <p:nvPr/>
            </p:nvCxnSpPr>
            <p:spPr>
              <a:xfrm>
                <a:off x="10681199" y="2779917"/>
                <a:ext cx="323850" cy="2095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590750F3-58D1-4EBA-A3AD-FE791168F276}"/>
                  </a:ext>
                </a:extLst>
              </p:cNvPr>
              <p:cNvCxnSpPr>
                <a:cxnSpLocks/>
              </p:cNvCxnSpPr>
              <p:nvPr/>
            </p:nvCxnSpPr>
            <p:spPr>
              <a:xfrm flipV="1">
                <a:off x="10033488" y="1751804"/>
                <a:ext cx="1032678" cy="3686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577249E8-9430-44A8-9957-DA4CB5F3358D}"/>
                  </a:ext>
                </a:extLst>
              </p:cNvPr>
              <p:cNvCxnSpPr>
                <a:cxnSpLocks/>
              </p:cNvCxnSpPr>
              <p:nvPr/>
            </p:nvCxnSpPr>
            <p:spPr>
              <a:xfrm>
                <a:off x="11640276" y="2406061"/>
                <a:ext cx="377697" cy="3309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5BBDF0A-9165-428E-BEC0-C131DC0782D7}"/>
                  </a:ext>
                </a:extLst>
              </p:cNvPr>
              <p:cNvCxnSpPr>
                <a:cxnSpLocks/>
              </p:cNvCxnSpPr>
              <p:nvPr/>
            </p:nvCxnSpPr>
            <p:spPr>
              <a:xfrm flipV="1">
                <a:off x="10700914" y="2406061"/>
                <a:ext cx="750220" cy="2541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37231839-834C-425B-AE4A-D38928355B54}"/>
                  </a:ext>
                </a:extLst>
              </p:cNvPr>
              <p:cNvCxnSpPr>
                <a:cxnSpLocks/>
              </p:cNvCxnSpPr>
              <p:nvPr/>
            </p:nvCxnSpPr>
            <p:spPr>
              <a:xfrm flipV="1">
                <a:off x="10629939" y="1923063"/>
                <a:ext cx="454649" cy="6972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AE2667C5-4BCC-4B20-9BFE-9DD14490BB44}"/>
                  </a:ext>
                </a:extLst>
              </p:cNvPr>
              <p:cNvCxnSpPr>
                <a:cxnSpLocks/>
              </p:cNvCxnSpPr>
              <p:nvPr/>
            </p:nvCxnSpPr>
            <p:spPr>
              <a:xfrm flipV="1">
                <a:off x="11123522" y="2456933"/>
                <a:ext cx="415715" cy="4698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84488531-9D1C-4FC0-8292-A30C1E63371E}"/>
                  </a:ext>
                </a:extLst>
              </p:cNvPr>
              <p:cNvCxnSpPr>
                <a:cxnSpLocks/>
              </p:cNvCxnSpPr>
              <p:nvPr/>
            </p:nvCxnSpPr>
            <p:spPr>
              <a:xfrm flipV="1">
                <a:off x="11161895" y="2863806"/>
                <a:ext cx="817143" cy="1510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B9BFFC4C-B6A0-4C1F-AABB-E7612EAFE113}"/>
                  </a:ext>
                </a:extLst>
              </p:cNvPr>
              <p:cNvCxnSpPr>
                <a:cxnSpLocks/>
              </p:cNvCxnSpPr>
              <p:nvPr/>
            </p:nvCxnSpPr>
            <p:spPr>
              <a:xfrm>
                <a:off x="10097939" y="2178233"/>
                <a:ext cx="1340658" cy="1795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CA7820C0-87C8-49A7-A295-BE7972526C7E}"/>
                </a:ext>
              </a:extLst>
            </p:cNvPr>
            <p:cNvGrpSpPr/>
            <p:nvPr/>
          </p:nvGrpSpPr>
          <p:grpSpPr>
            <a:xfrm>
              <a:off x="10689992" y="4215096"/>
              <a:ext cx="774231" cy="658097"/>
              <a:chOff x="9661057" y="1561446"/>
              <a:chExt cx="2638207" cy="2242477"/>
            </a:xfrm>
          </p:grpSpPr>
          <p:pic>
            <p:nvPicPr>
              <p:cNvPr id="186" name="Picture 2" descr="Vector image of side view of human brain in pink">
                <a:extLst>
                  <a:ext uri="{FF2B5EF4-FFF2-40B4-BE49-F238E27FC236}">
                    <a16:creationId xmlns:a16="http://schemas.microsoft.com/office/drawing/2014/main" id="{F97FE41F-22E4-42EE-8291-3BFBAF9A69EA}"/>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661057" y="1561446"/>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187" name="Oval 186">
                <a:extLst>
                  <a:ext uri="{FF2B5EF4-FFF2-40B4-BE49-F238E27FC236}">
                    <a16:creationId xmlns:a16="http://schemas.microsoft.com/office/drawing/2014/main" id="{441B59CE-5447-4940-86F5-ECFA478749A8}"/>
                  </a:ext>
                </a:extLst>
              </p:cNvPr>
              <p:cNvSpPr/>
              <p:nvPr/>
            </p:nvSpPr>
            <p:spPr>
              <a:xfrm>
                <a:off x="9861365" y="2110926"/>
                <a:ext cx="172015" cy="172015"/>
              </a:xfrm>
              <a:prstGeom prst="ellipse">
                <a:avLst/>
              </a:prstGeom>
              <a:solidFill>
                <a:srgbClr val="B17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8" name="Oval 187">
                <a:extLst>
                  <a:ext uri="{FF2B5EF4-FFF2-40B4-BE49-F238E27FC236}">
                    <a16:creationId xmlns:a16="http://schemas.microsoft.com/office/drawing/2014/main" id="{62C3CEEE-0418-4AAC-9F69-6DA23C411B12}"/>
                  </a:ext>
                </a:extLst>
              </p:cNvPr>
              <p:cNvSpPr/>
              <p:nvPr/>
            </p:nvSpPr>
            <p:spPr>
              <a:xfrm>
                <a:off x="10511706" y="2651000"/>
                <a:ext cx="172015" cy="1720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9" name="Oval 188">
                <a:extLst>
                  <a:ext uri="{FF2B5EF4-FFF2-40B4-BE49-F238E27FC236}">
                    <a16:creationId xmlns:a16="http://schemas.microsoft.com/office/drawing/2014/main" id="{09E5C4EB-B5FC-49E4-A634-E16454551241}"/>
                  </a:ext>
                </a:extLst>
              </p:cNvPr>
              <p:cNvSpPr/>
              <p:nvPr/>
            </p:nvSpPr>
            <p:spPr>
              <a:xfrm>
                <a:off x="11468261" y="2271815"/>
                <a:ext cx="172015" cy="172015"/>
              </a:xfrm>
              <a:prstGeom prst="ellipse">
                <a:avLst/>
              </a:prstGeom>
              <a:solidFill>
                <a:srgbClr val="66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0" name="Oval 189">
                <a:extLst>
                  <a:ext uri="{FF2B5EF4-FFF2-40B4-BE49-F238E27FC236}">
                    <a16:creationId xmlns:a16="http://schemas.microsoft.com/office/drawing/2014/main" id="{E147CCF6-FA23-4C45-8202-C0EC7F65370F}"/>
                  </a:ext>
                </a:extLst>
              </p:cNvPr>
              <p:cNvSpPr/>
              <p:nvPr/>
            </p:nvSpPr>
            <p:spPr>
              <a:xfrm>
                <a:off x="11066167" y="1665797"/>
                <a:ext cx="172015" cy="17201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1" name="Oval 190">
                <a:extLst>
                  <a:ext uri="{FF2B5EF4-FFF2-40B4-BE49-F238E27FC236}">
                    <a16:creationId xmlns:a16="http://schemas.microsoft.com/office/drawing/2014/main" id="{C08D583F-8840-464D-A3B3-83F218529174}"/>
                  </a:ext>
                </a:extLst>
              </p:cNvPr>
              <p:cNvSpPr/>
              <p:nvPr/>
            </p:nvSpPr>
            <p:spPr>
              <a:xfrm>
                <a:off x="10980159" y="2946861"/>
                <a:ext cx="172015" cy="172015"/>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2" name="Oval 191">
                <a:extLst>
                  <a:ext uri="{FF2B5EF4-FFF2-40B4-BE49-F238E27FC236}">
                    <a16:creationId xmlns:a16="http://schemas.microsoft.com/office/drawing/2014/main" id="{0A6DEB7D-BF6F-4DAA-8735-1B594AC5ED5E}"/>
                  </a:ext>
                </a:extLst>
              </p:cNvPr>
              <p:cNvSpPr/>
              <p:nvPr/>
            </p:nvSpPr>
            <p:spPr>
              <a:xfrm>
                <a:off x="12017973" y="2737007"/>
                <a:ext cx="172015" cy="17201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93" name="Straight Connector 192">
                <a:extLst>
                  <a:ext uri="{FF2B5EF4-FFF2-40B4-BE49-F238E27FC236}">
                    <a16:creationId xmlns:a16="http://schemas.microsoft.com/office/drawing/2014/main" id="{8CAE35D4-5F25-4F41-9EAC-8622150C8829}"/>
                  </a:ext>
                </a:extLst>
              </p:cNvPr>
              <p:cNvCxnSpPr>
                <a:cxnSpLocks/>
              </p:cNvCxnSpPr>
              <p:nvPr/>
            </p:nvCxnSpPr>
            <p:spPr>
              <a:xfrm>
                <a:off x="10681199" y="2779917"/>
                <a:ext cx="323850" cy="2095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80B3E256-99B0-4B96-8DB3-60CB7A5469CA}"/>
                  </a:ext>
                </a:extLst>
              </p:cNvPr>
              <p:cNvCxnSpPr>
                <a:cxnSpLocks/>
              </p:cNvCxnSpPr>
              <p:nvPr/>
            </p:nvCxnSpPr>
            <p:spPr>
              <a:xfrm flipV="1">
                <a:off x="10033488" y="1751804"/>
                <a:ext cx="1032678" cy="3686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60D8034B-D766-4233-9B99-B45DA028680E}"/>
                  </a:ext>
                </a:extLst>
              </p:cNvPr>
              <p:cNvCxnSpPr>
                <a:cxnSpLocks/>
              </p:cNvCxnSpPr>
              <p:nvPr/>
            </p:nvCxnSpPr>
            <p:spPr>
              <a:xfrm>
                <a:off x="11640276" y="2406061"/>
                <a:ext cx="377697" cy="3309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770B9ED7-4370-4FE1-8193-6ACDA97FCFC2}"/>
                  </a:ext>
                </a:extLst>
              </p:cNvPr>
              <p:cNvCxnSpPr>
                <a:cxnSpLocks/>
              </p:cNvCxnSpPr>
              <p:nvPr/>
            </p:nvCxnSpPr>
            <p:spPr>
              <a:xfrm flipV="1">
                <a:off x="10700914" y="2406061"/>
                <a:ext cx="750220" cy="2541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FB79EB42-5D2A-4F7A-81C6-4942E1789A48}"/>
                  </a:ext>
                </a:extLst>
              </p:cNvPr>
              <p:cNvCxnSpPr>
                <a:cxnSpLocks/>
              </p:cNvCxnSpPr>
              <p:nvPr/>
            </p:nvCxnSpPr>
            <p:spPr>
              <a:xfrm flipV="1">
                <a:off x="10629939" y="1923063"/>
                <a:ext cx="454649" cy="6972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D9ABBF6-F8AA-437C-9D4E-11A0BCDAF3B5}"/>
                  </a:ext>
                </a:extLst>
              </p:cNvPr>
              <p:cNvCxnSpPr>
                <a:cxnSpLocks/>
              </p:cNvCxnSpPr>
              <p:nvPr/>
            </p:nvCxnSpPr>
            <p:spPr>
              <a:xfrm flipV="1">
                <a:off x="11123522" y="2456933"/>
                <a:ext cx="415715" cy="4698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6840B75D-3351-4712-AFD2-C6A11628E9E3}"/>
                  </a:ext>
                </a:extLst>
              </p:cNvPr>
              <p:cNvCxnSpPr>
                <a:cxnSpLocks/>
              </p:cNvCxnSpPr>
              <p:nvPr/>
            </p:nvCxnSpPr>
            <p:spPr>
              <a:xfrm flipV="1">
                <a:off x="11161895" y="2863806"/>
                <a:ext cx="817143" cy="1510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3E48921E-286B-43A0-81BF-5D749F7335FC}"/>
                  </a:ext>
                </a:extLst>
              </p:cNvPr>
              <p:cNvCxnSpPr>
                <a:cxnSpLocks/>
              </p:cNvCxnSpPr>
              <p:nvPr/>
            </p:nvCxnSpPr>
            <p:spPr>
              <a:xfrm>
                <a:off x="10097939" y="2178233"/>
                <a:ext cx="1340658" cy="1795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01" name="TextBox 200">
            <a:extLst>
              <a:ext uri="{FF2B5EF4-FFF2-40B4-BE49-F238E27FC236}">
                <a16:creationId xmlns:a16="http://schemas.microsoft.com/office/drawing/2014/main" id="{271483BF-14D4-448E-9A17-6B6665889079}"/>
              </a:ext>
            </a:extLst>
          </p:cNvPr>
          <p:cNvSpPr txBox="1"/>
          <p:nvPr/>
        </p:nvSpPr>
        <p:spPr>
          <a:xfrm flipH="1">
            <a:off x="9118603" y="5796821"/>
            <a:ext cx="2648225" cy="830997"/>
          </a:xfrm>
          <a:prstGeom prst="rect">
            <a:avLst/>
          </a:prstGeom>
          <a:noFill/>
        </p:spPr>
        <p:txBody>
          <a:bodyPr wrap="square" rtlCol="0">
            <a:spAutoFit/>
          </a:bodyPr>
          <a:lstStyle/>
          <a:p>
            <a:pPr algn="ctr"/>
            <a:r>
              <a:rPr lang="en-US" sz="1600" dirty="0">
                <a:latin typeface="Product Sans" panose="020B0403030502040203" pitchFamily="34" charset="0"/>
              </a:rPr>
              <a:t>Examine many diverse types of FC in the brain in health and disease </a:t>
            </a:r>
            <a:endParaRPr lang="en-AU" sz="1600" dirty="0">
              <a:latin typeface="Product Sans" panose="020B0403030502040203" pitchFamily="34" charset="0"/>
            </a:endParaRPr>
          </a:p>
        </p:txBody>
      </p:sp>
    </p:spTree>
    <p:extLst>
      <p:ext uri="{BB962C8B-B14F-4D97-AF65-F5344CB8AC3E}">
        <p14:creationId xmlns:p14="http://schemas.microsoft.com/office/powerpoint/2010/main" val="264032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fade">
                                      <p:cBhvr>
                                        <p:cTn id="33" dur="500"/>
                                        <p:tgtEl>
                                          <p:spTgt spid="50"/>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fade">
                                      <p:cBhvr>
                                        <p:cTn id="42" dur="500"/>
                                        <p:tgtEl>
                                          <p:spTgt spid="68"/>
                                        </p:tgtEl>
                                      </p:cBhvr>
                                    </p:animEffect>
                                  </p:childTnLst>
                                </p:cTn>
                              </p:par>
                              <p:par>
                                <p:cTn id="43" presetID="10" presetClass="entr" presetSubtype="0" fill="hold" nodeType="with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fade">
                                      <p:cBhvr>
                                        <p:cTn id="45" dur="500"/>
                                        <p:tgtEl>
                                          <p:spTgt spid="7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1"/>
                                        </p:tgtEl>
                                        <p:attrNameLst>
                                          <p:attrName>style.visibility</p:attrName>
                                        </p:attrNameLst>
                                      </p:cBhvr>
                                      <p:to>
                                        <p:strVal val="visible"/>
                                      </p:to>
                                    </p:set>
                                    <p:animEffect transition="in" filter="fade">
                                      <p:cBhvr>
                                        <p:cTn id="48" dur="500"/>
                                        <p:tgtEl>
                                          <p:spTgt spid="71"/>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par>
                                <p:cTn id="53" presetID="10" presetClass="entr" presetSubtype="0" fill="hold"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01"/>
                                        </p:tgtEl>
                                        <p:attrNameLst>
                                          <p:attrName>style.visibility</p:attrName>
                                        </p:attrNameLst>
                                      </p:cBhvr>
                                      <p:to>
                                        <p:strVal val="visible"/>
                                      </p:to>
                                    </p:set>
                                    <p:animEffect transition="in" filter="fade">
                                      <p:cBhvr>
                                        <p:cTn id="58" dur="5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 grpId="0" animBg="1"/>
      <p:bldP spid="48" grpId="0"/>
      <p:bldP spid="50" grpId="0"/>
      <p:bldP spid="71" grpId="0"/>
      <p:bldP spid="20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DA6EC-857E-4BBE-9977-50A854A24F1A}"/>
              </a:ext>
            </a:extLst>
          </p:cNvPr>
          <p:cNvSpPr>
            <a:spLocks noGrp="1"/>
          </p:cNvSpPr>
          <p:nvPr>
            <p:ph type="title"/>
          </p:nvPr>
        </p:nvSpPr>
        <p:spPr>
          <a:xfrm>
            <a:off x="3597058" y="158478"/>
            <a:ext cx="4997884" cy="883043"/>
          </a:xfrm>
        </p:spPr>
        <p:txBody>
          <a:bodyPr>
            <a:normAutofit/>
          </a:bodyPr>
          <a:lstStyle/>
          <a:p>
            <a:pPr algn="ctr"/>
            <a:r>
              <a:rPr lang="en-US" sz="3600" dirty="0">
                <a:latin typeface="Product Sans" panose="020B0403030502040203" pitchFamily="34" charset="0"/>
              </a:rPr>
              <a:t>Let’s get pySPI running!</a:t>
            </a:r>
            <a:endParaRPr lang="en-AU" sz="3600" dirty="0">
              <a:latin typeface="Product Sans" panose="020B0403030502040203" pitchFamily="34" charset="0"/>
            </a:endParaRPr>
          </a:p>
        </p:txBody>
      </p:sp>
      <p:sp>
        <p:nvSpPr>
          <p:cNvPr id="4" name="Rectangle 3">
            <a:extLst>
              <a:ext uri="{FF2B5EF4-FFF2-40B4-BE49-F238E27FC236}">
                <a16:creationId xmlns:a16="http://schemas.microsoft.com/office/drawing/2014/main" id="{5C87CF67-D635-4E2E-A2CF-9CF2B69A0069}"/>
              </a:ext>
            </a:extLst>
          </p:cNvPr>
          <p:cNvSpPr/>
          <p:nvPr/>
        </p:nvSpPr>
        <p:spPr>
          <a:xfrm>
            <a:off x="363255" y="1164922"/>
            <a:ext cx="11465490" cy="218579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9B714645-775E-4AF5-8679-DC5D522C48BB}"/>
              </a:ext>
            </a:extLst>
          </p:cNvPr>
          <p:cNvSpPr txBox="1"/>
          <p:nvPr/>
        </p:nvSpPr>
        <p:spPr>
          <a:xfrm>
            <a:off x="4181816" y="1434416"/>
            <a:ext cx="7277872" cy="1938992"/>
          </a:xfrm>
          <a:prstGeom prst="rect">
            <a:avLst/>
          </a:prstGeom>
          <a:noFill/>
        </p:spPr>
        <p:txBody>
          <a:bodyPr wrap="square">
            <a:spAutoFit/>
          </a:bodyPr>
          <a:lstStyle/>
          <a:p>
            <a:r>
              <a:rPr lang="en-AU" sz="2400" dirty="0">
                <a:latin typeface="Product Sans" panose="020B0403030502040203" pitchFamily="34" charset="0"/>
                <a:hlinkClick r:id="rId3"/>
              </a:rPr>
              <a:t>https://github.com/olivercliff/pyspi</a:t>
            </a:r>
          </a:p>
          <a:p>
            <a:r>
              <a:rPr lang="en-AU" sz="2400" dirty="0">
                <a:latin typeface="Product Sans" panose="020B0403030502040203" pitchFamily="34" charset="0"/>
                <a:hlinkClick r:id="rId3"/>
              </a:rPr>
              <a:t>https://pyspi-toolkit.readthedocs.io/en/latest/</a:t>
            </a:r>
            <a:endParaRPr lang="en-AU" sz="2400" dirty="0">
              <a:latin typeface="Product Sans" panose="020B0403030502040203" pitchFamily="34" charset="0"/>
            </a:endParaRPr>
          </a:p>
          <a:p>
            <a:r>
              <a:rPr lang="en-AU" sz="2400" dirty="0">
                <a:latin typeface="Product Sans" panose="020B0403030502040203" pitchFamily="34" charset="0"/>
                <a:hlinkClick r:id="rId4"/>
              </a:rPr>
              <a:t>https://wiki.octave.org/Category:Installation</a:t>
            </a:r>
            <a:endParaRPr lang="en-AU" sz="2400" dirty="0">
              <a:latin typeface="Product Sans" panose="020B0403030502040203" pitchFamily="34" charset="0"/>
            </a:endParaRPr>
          </a:p>
          <a:p>
            <a:r>
              <a:rPr lang="en-AU" sz="2400" dirty="0">
                <a:latin typeface="Product Sans" panose="020B0403030502040203" pitchFamily="34" charset="0"/>
                <a:hlinkClick r:id="rId5"/>
              </a:rPr>
              <a:t>https://www.anaconda.com/products/distribution</a:t>
            </a:r>
            <a:endParaRPr lang="en-AU" sz="2400" dirty="0">
              <a:latin typeface="Product Sans" panose="020B0403030502040203" pitchFamily="34" charset="0"/>
            </a:endParaRPr>
          </a:p>
          <a:p>
            <a:endParaRPr lang="en-AU" sz="2400" dirty="0">
              <a:latin typeface="Product Sans" panose="020B0403030502040203" pitchFamily="34" charset="0"/>
            </a:endParaRPr>
          </a:p>
        </p:txBody>
      </p:sp>
      <p:sp>
        <p:nvSpPr>
          <p:cNvPr id="7" name="Title 1">
            <a:extLst>
              <a:ext uri="{FF2B5EF4-FFF2-40B4-BE49-F238E27FC236}">
                <a16:creationId xmlns:a16="http://schemas.microsoft.com/office/drawing/2014/main" id="{A04BF45F-ECFC-4AC1-B6ED-25C9CAC39CEF}"/>
              </a:ext>
            </a:extLst>
          </p:cNvPr>
          <p:cNvSpPr txBox="1">
            <a:spLocks/>
          </p:cNvSpPr>
          <p:nvPr/>
        </p:nvSpPr>
        <p:spPr>
          <a:xfrm>
            <a:off x="434236" y="1221287"/>
            <a:ext cx="2680570" cy="6263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Product Sans" panose="020B0403030502040203" pitchFamily="34" charset="0"/>
              </a:rPr>
              <a:t>Key links</a:t>
            </a:r>
            <a:endParaRPr lang="en-AU" sz="2400" b="1" dirty="0">
              <a:latin typeface="Product Sans" panose="020B0403030502040203" pitchFamily="34" charset="0"/>
            </a:endParaRPr>
          </a:p>
        </p:txBody>
      </p:sp>
      <p:sp>
        <p:nvSpPr>
          <p:cNvPr id="8" name="Rectangle 7">
            <a:extLst>
              <a:ext uri="{FF2B5EF4-FFF2-40B4-BE49-F238E27FC236}">
                <a16:creationId xmlns:a16="http://schemas.microsoft.com/office/drawing/2014/main" id="{EF414126-4D30-4A49-ADF1-C2F02106D8A4}"/>
              </a:ext>
            </a:extLst>
          </p:cNvPr>
          <p:cNvSpPr/>
          <p:nvPr/>
        </p:nvSpPr>
        <p:spPr>
          <a:xfrm>
            <a:off x="363255" y="3620209"/>
            <a:ext cx="11465490" cy="294343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itle 1">
            <a:extLst>
              <a:ext uri="{FF2B5EF4-FFF2-40B4-BE49-F238E27FC236}">
                <a16:creationId xmlns:a16="http://schemas.microsoft.com/office/drawing/2014/main" id="{C4F0B1F5-9146-4FA9-AF71-71D6D0393683}"/>
              </a:ext>
            </a:extLst>
          </p:cNvPr>
          <p:cNvSpPr txBox="1">
            <a:spLocks/>
          </p:cNvSpPr>
          <p:nvPr/>
        </p:nvSpPr>
        <p:spPr>
          <a:xfrm>
            <a:off x="363255" y="3707707"/>
            <a:ext cx="3131507" cy="7014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Product Sans" panose="020B0403030502040203" pitchFamily="34" charset="0"/>
              </a:rPr>
              <a:t>Quick steps to install</a:t>
            </a:r>
            <a:endParaRPr lang="en-AU" sz="2400" b="1" dirty="0">
              <a:latin typeface="Product Sans" panose="020B0403030502040203" pitchFamily="34" charset="0"/>
            </a:endParaRPr>
          </a:p>
        </p:txBody>
      </p:sp>
      <p:sp>
        <p:nvSpPr>
          <p:cNvPr id="11" name="TextBox 10">
            <a:extLst>
              <a:ext uri="{FF2B5EF4-FFF2-40B4-BE49-F238E27FC236}">
                <a16:creationId xmlns:a16="http://schemas.microsoft.com/office/drawing/2014/main" id="{37CC8DFB-B772-4AC7-BBF0-56A8E87868A6}"/>
              </a:ext>
            </a:extLst>
          </p:cNvPr>
          <p:cNvSpPr txBox="1"/>
          <p:nvPr/>
        </p:nvSpPr>
        <p:spPr>
          <a:xfrm flipH="1">
            <a:off x="4181817" y="3799262"/>
            <a:ext cx="7081591" cy="2585323"/>
          </a:xfrm>
          <a:prstGeom prst="rect">
            <a:avLst/>
          </a:prstGeom>
          <a:noFill/>
        </p:spPr>
        <p:txBody>
          <a:bodyPr wrap="square" rtlCol="0">
            <a:spAutoFit/>
          </a:bodyPr>
          <a:lstStyle/>
          <a:p>
            <a:pPr marL="342900" indent="-342900">
              <a:buAutoNum type="arabicPeriod"/>
            </a:pPr>
            <a:r>
              <a:rPr lang="en-US" dirty="0">
                <a:latin typeface="Product Sans" panose="020B0403030502040203" pitchFamily="34" charset="0"/>
              </a:rPr>
              <a:t>[OPTIONAL] install octave on your machine from above link</a:t>
            </a:r>
          </a:p>
          <a:p>
            <a:pPr marL="342900" indent="-342900">
              <a:buAutoNum type="arabicPeriod"/>
            </a:pPr>
            <a:r>
              <a:rPr lang="en-US" dirty="0">
                <a:latin typeface="Product Sans" panose="020B0403030502040203" pitchFamily="34" charset="0"/>
              </a:rPr>
              <a:t>[OPTIONAL] create a specific </a:t>
            </a:r>
            <a:r>
              <a:rPr lang="en-US" dirty="0" err="1">
                <a:latin typeface="Product Sans" panose="020B0403030502040203" pitchFamily="34" charset="0"/>
              </a:rPr>
              <a:t>conda</a:t>
            </a:r>
            <a:r>
              <a:rPr lang="en-US" dirty="0">
                <a:latin typeface="Product Sans" panose="020B0403030502040203" pitchFamily="34" charset="0"/>
              </a:rPr>
              <a:t> environment for </a:t>
            </a:r>
            <a:r>
              <a:rPr lang="en-US" dirty="0" err="1">
                <a:latin typeface="Product Sans" panose="020B0403030502040203" pitchFamily="34" charset="0"/>
              </a:rPr>
              <a:t>pyspi</a:t>
            </a:r>
            <a:endParaRPr lang="en-US" dirty="0">
              <a:latin typeface="Product Sans" panose="020B0403030502040203" pitchFamily="34" charset="0"/>
            </a:endParaRPr>
          </a:p>
          <a:p>
            <a:pPr marL="800100" lvl="1" indent="-342900">
              <a:buFont typeface="Arial" panose="020B0604020202020204" pitchFamily="34" charset="0"/>
              <a:buChar char="•"/>
            </a:pPr>
            <a:r>
              <a:rPr lang="en-US" dirty="0" err="1">
                <a:latin typeface="Product Sans" panose="020B0403030502040203" pitchFamily="34" charset="0"/>
              </a:rPr>
              <a:t>conda</a:t>
            </a:r>
            <a:r>
              <a:rPr lang="en-US" dirty="0">
                <a:latin typeface="Product Sans" panose="020B0403030502040203" pitchFamily="34" charset="0"/>
              </a:rPr>
              <a:t> create –n </a:t>
            </a:r>
            <a:r>
              <a:rPr lang="en-US" dirty="0" err="1">
                <a:latin typeface="Product Sans" panose="020B0403030502040203" pitchFamily="34" charset="0"/>
              </a:rPr>
              <a:t>pyspi</a:t>
            </a:r>
            <a:r>
              <a:rPr lang="en-US" dirty="0">
                <a:latin typeface="Product Sans" panose="020B0403030502040203" pitchFamily="34" charset="0"/>
              </a:rPr>
              <a:t> python=3.9.0</a:t>
            </a:r>
          </a:p>
          <a:p>
            <a:pPr marL="800100" lvl="1" indent="-342900">
              <a:buFont typeface="Arial" panose="020B0604020202020204" pitchFamily="34" charset="0"/>
              <a:buChar char="•"/>
            </a:pPr>
            <a:r>
              <a:rPr lang="en-US" dirty="0" err="1">
                <a:latin typeface="Product Sans" panose="020B0403030502040203" pitchFamily="34" charset="0"/>
              </a:rPr>
              <a:t>conda</a:t>
            </a:r>
            <a:r>
              <a:rPr lang="en-US" dirty="0">
                <a:latin typeface="Product Sans" panose="020B0403030502040203" pitchFamily="34" charset="0"/>
              </a:rPr>
              <a:t> activate </a:t>
            </a:r>
            <a:r>
              <a:rPr lang="en-US" dirty="0" err="1">
                <a:latin typeface="Product Sans" panose="020B0403030502040203" pitchFamily="34" charset="0"/>
              </a:rPr>
              <a:t>pyspi</a:t>
            </a:r>
            <a:endParaRPr lang="en-US" dirty="0">
              <a:latin typeface="Product Sans" panose="020B0403030502040203" pitchFamily="34" charset="0"/>
            </a:endParaRPr>
          </a:p>
          <a:p>
            <a:pPr marL="342900" indent="-342900">
              <a:buAutoNum type="arabicPeriod"/>
            </a:pPr>
            <a:r>
              <a:rPr lang="en-US" dirty="0">
                <a:latin typeface="Product Sans" panose="020B0403030502040203" pitchFamily="34" charset="0"/>
              </a:rPr>
              <a:t>Clone the pySPI </a:t>
            </a:r>
            <a:r>
              <a:rPr lang="en-US" dirty="0" err="1">
                <a:latin typeface="Product Sans" panose="020B0403030502040203" pitchFamily="34" charset="0"/>
              </a:rPr>
              <a:t>github</a:t>
            </a:r>
            <a:r>
              <a:rPr lang="en-US" dirty="0">
                <a:latin typeface="Product Sans" panose="020B0403030502040203" pitchFamily="34" charset="0"/>
              </a:rPr>
              <a:t> repo to your machine</a:t>
            </a:r>
          </a:p>
          <a:p>
            <a:pPr marL="800100" lvl="1" indent="-342900">
              <a:buFont typeface="Arial" panose="020B0604020202020204" pitchFamily="34" charset="0"/>
              <a:buChar char="•"/>
            </a:pPr>
            <a:r>
              <a:rPr lang="en-US" dirty="0">
                <a:latin typeface="Product Sans" panose="020B0403030502040203" pitchFamily="34" charset="0"/>
              </a:rPr>
              <a:t>e.g. git clone https://github.com/olivercliff/pyspi.git</a:t>
            </a:r>
          </a:p>
          <a:p>
            <a:pPr marL="342900" indent="-342900">
              <a:buAutoNum type="arabicPeriod"/>
            </a:pPr>
            <a:r>
              <a:rPr lang="en-US" dirty="0">
                <a:latin typeface="Product Sans" panose="020B0403030502040203" pitchFamily="34" charset="0"/>
              </a:rPr>
              <a:t>Navigate to downloaded repo</a:t>
            </a:r>
          </a:p>
          <a:p>
            <a:pPr marL="800100" lvl="1" indent="-342900">
              <a:buFont typeface="Arial" panose="020B0604020202020204" pitchFamily="34" charset="0"/>
              <a:buChar char="•"/>
            </a:pPr>
            <a:r>
              <a:rPr lang="en-US" dirty="0">
                <a:latin typeface="Product Sans" panose="020B0403030502040203" pitchFamily="34" charset="0"/>
              </a:rPr>
              <a:t>e.g. cd ~/pySPI</a:t>
            </a:r>
          </a:p>
          <a:p>
            <a:pPr marL="342900" indent="-342900">
              <a:buFont typeface="+mj-lt"/>
              <a:buAutoNum type="arabicPeriod"/>
            </a:pPr>
            <a:r>
              <a:rPr lang="en-AU" dirty="0">
                <a:latin typeface="Product Sans" panose="020B0403030502040203" pitchFamily="34" charset="0"/>
              </a:rPr>
              <a:t>python3 –m pip install .</a:t>
            </a:r>
            <a:endParaRPr lang="en-US" dirty="0">
              <a:latin typeface="Product Sans" panose="020B0403030502040203" pitchFamily="34" charset="0"/>
            </a:endParaRPr>
          </a:p>
        </p:txBody>
      </p:sp>
    </p:spTree>
    <p:extLst>
      <p:ext uri="{BB962C8B-B14F-4D97-AF65-F5344CB8AC3E}">
        <p14:creationId xmlns:p14="http://schemas.microsoft.com/office/powerpoint/2010/main" val="2734935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E9128-C8ED-4D3B-9081-46DBFE94E9F5}"/>
              </a:ext>
            </a:extLst>
          </p:cNvPr>
          <p:cNvSpPr>
            <a:spLocks noGrp="1"/>
          </p:cNvSpPr>
          <p:nvPr>
            <p:ph type="title"/>
          </p:nvPr>
        </p:nvSpPr>
        <p:spPr>
          <a:xfrm>
            <a:off x="1583871" y="391522"/>
            <a:ext cx="9024257" cy="972891"/>
          </a:xfrm>
        </p:spPr>
        <p:txBody>
          <a:bodyPr>
            <a:normAutofit fontScale="90000"/>
          </a:bodyPr>
          <a:lstStyle/>
          <a:p>
            <a:pPr algn="ctr"/>
            <a:r>
              <a:rPr lang="en-US" sz="4000" dirty="0">
                <a:latin typeface="Product Sans" panose="020B0403030502040203" pitchFamily="34" charset="0"/>
              </a:rPr>
              <a:t>Downstream application example: classifying actigraphy data</a:t>
            </a:r>
            <a:endParaRPr lang="en-AU" sz="4000" dirty="0">
              <a:latin typeface="Product Sans" panose="020B0403030502040203" pitchFamily="34" charset="0"/>
            </a:endParaRPr>
          </a:p>
        </p:txBody>
      </p:sp>
      <p:pic>
        <p:nvPicPr>
          <p:cNvPr id="4" name="Picture 3">
            <a:extLst>
              <a:ext uri="{FF2B5EF4-FFF2-40B4-BE49-F238E27FC236}">
                <a16:creationId xmlns:a16="http://schemas.microsoft.com/office/drawing/2014/main" id="{76125698-8643-4881-A8DB-027B5925EECD}"/>
              </a:ext>
            </a:extLst>
          </p:cNvPr>
          <p:cNvPicPr>
            <a:picLocks noChangeAspect="1"/>
          </p:cNvPicPr>
          <p:nvPr/>
        </p:nvPicPr>
        <p:blipFill rotWithShape="1">
          <a:blip r:embed="rId3"/>
          <a:srcRect r="72090"/>
          <a:stretch/>
        </p:blipFill>
        <p:spPr>
          <a:xfrm>
            <a:off x="840783" y="1972279"/>
            <a:ext cx="2816815" cy="2913441"/>
          </a:xfrm>
          <a:prstGeom prst="rect">
            <a:avLst/>
          </a:prstGeom>
        </p:spPr>
      </p:pic>
      <p:sp>
        <p:nvSpPr>
          <p:cNvPr id="9" name="TextBox 8">
            <a:extLst>
              <a:ext uri="{FF2B5EF4-FFF2-40B4-BE49-F238E27FC236}">
                <a16:creationId xmlns:a16="http://schemas.microsoft.com/office/drawing/2014/main" id="{CA171577-93ED-4DBF-BC51-1BEB7067202F}"/>
              </a:ext>
            </a:extLst>
          </p:cNvPr>
          <p:cNvSpPr txBox="1"/>
          <p:nvPr/>
        </p:nvSpPr>
        <p:spPr>
          <a:xfrm flipH="1">
            <a:off x="8345502" y="6466478"/>
            <a:ext cx="3846498" cy="338554"/>
          </a:xfrm>
          <a:prstGeom prst="rect">
            <a:avLst/>
          </a:prstGeom>
          <a:noFill/>
        </p:spPr>
        <p:txBody>
          <a:bodyPr wrap="square" rtlCol="0">
            <a:spAutoFit/>
          </a:bodyPr>
          <a:lstStyle/>
          <a:p>
            <a:pPr algn="r"/>
            <a:r>
              <a:rPr lang="en-US" sz="1600" dirty="0">
                <a:latin typeface="Product Sans" panose="020B0403030502040203" pitchFamily="34" charset="0"/>
                <a:hlinkClick r:id="rId4"/>
              </a:rPr>
              <a:t>Cliff et al. 2022 (</a:t>
            </a:r>
            <a:r>
              <a:rPr lang="en-US" sz="1600" dirty="0" err="1">
                <a:latin typeface="Product Sans" panose="020B0403030502040203" pitchFamily="34" charset="0"/>
                <a:hlinkClick r:id="rId4"/>
              </a:rPr>
              <a:t>arXiv</a:t>
            </a:r>
            <a:r>
              <a:rPr lang="en-US" sz="1600" dirty="0">
                <a:latin typeface="Product Sans" panose="020B0403030502040203" pitchFamily="34" charset="0"/>
                <a:hlinkClick r:id="rId4"/>
              </a:rPr>
              <a:t>)</a:t>
            </a:r>
            <a:endParaRPr lang="en-AU" sz="1600" dirty="0">
              <a:latin typeface="Product Sans" panose="020B0403030502040203" pitchFamily="34" charset="0"/>
            </a:endParaRPr>
          </a:p>
        </p:txBody>
      </p:sp>
      <p:sp>
        <p:nvSpPr>
          <p:cNvPr id="12" name="TextBox 11">
            <a:extLst>
              <a:ext uri="{FF2B5EF4-FFF2-40B4-BE49-F238E27FC236}">
                <a16:creationId xmlns:a16="http://schemas.microsoft.com/office/drawing/2014/main" id="{2BDA6681-AE3F-4CDA-9898-87D7E060C601}"/>
              </a:ext>
            </a:extLst>
          </p:cNvPr>
          <p:cNvSpPr txBox="1"/>
          <p:nvPr/>
        </p:nvSpPr>
        <p:spPr>
          <a:xfrm>
            <a:off x="604054" y="4985754"/>
            <a:ext cx="3641734" cy="1015663"/>
          </a:xfrm>
          <a:prstGeom prst="rect">
            <a:avLst/>
          </a:prstGeom>
          <a:noFill/>
        </p:spPr>
        <p:txBody>
          <a:bodyPr wrap="square">
            <a:spAutoFit/>
          </a:bodyPr>
          <a:lstStyle/>
          <a:p>
            <a:pPr algn="ctr"/>
            <a:r>
              <a:rPr lang="en-US" sz="2000" dirty="0">
                <a:solidFill>
                  <a:schemeClr val="tx1"/>
                </a:solidFill>
                <a:latin typeface="Product Sans" panose="020B0403030502040203" pitchFamily="34" charset="0"/>
                <a:ea typeface="Open Sans" pitchFamily="2" charset="0"/>
                <a:cs typeface="Open Sans" pitchFamily="2" charset="0"/>
              </a:rPr>
              <a:t>MTS data from 3-axis accelerometer and 3-axis gyroscope recording</a:t>
            </a:r>
            <a:endParaRPr lang="en-AU" sz="2000" dirty="0">
              <a:solidFill>
                <a:schemeClr val="tx1"/>
              </a:solidFill>
              <a:latin typeface="Product Sans" panose="020B0403030502040203" pitchFamily="34" charset="0"/>
              <a:ea typeface="Open Sans" pitchFamily="2" charset="0"/>
              <a:cs typeface="Open Sans" pitchFamily="2" charset="0"/>
            </a:endParaRPr>
          </a:p>
        </p:txBody>
      </p:sp>
      <p:pic>
        <p:nvPicPr>
          <p:cNvPr id="13" name="Picture 12">
            <a:extLst>
              <a:ext uri="{FF2B5EF4-FFF2-40B4-BE49-F238E27FC236}">
                <a16:creationId xmlns:a16="http://schemas.microsoft.com/office/drawing/2014/main" id="{39574E3B-EF21-4637-8C19-9246E8CD8ED0}"/>
              </a:ext>
            </a:extLst>
          </p:cNvPr>
          <p:cNvPicPr>
            <a:picLocks noChangeAspect="1"/>
          </p:cNvPicPr>
          <p:nvPr/>
        </p:nvPicPr>
        <p:blipFill rotWithShape="1">
          <a:blip r:embed="rId3"/>
          <a:srcRect l="27910" r="82"/>
          <a:stretch/>
        </p:blipFill>
        <p:spPr>
          <a:xfrm>
            <a:off x="3953689" y="1972279"/>
            <a:ext cx="7267303" cy="2913441"/>
          </a:xfrm>
          <a:prstGeom prst="rect">
            <a:avLst/>
          </a:prstGeom>
        </p:spPr>
      </p:pic>
      <p:sp>
        <p:nvSpPr>
          <p:cNvPr id="14" name="TextBox 13">
            <a:extLst>
              <a:ext uri="{FF2B5EF4-FFF2-40B4-BE49-F238E27FC236}">
                <a16:creationId xmlns:a16="http://schemas.microsoft.com/office/drawing/2014/main" id="{50A82C7C-79D9-4D34-B1B2-C9C082609364}"/>
              </a:ext>
            </a:extLst>
          </p:cNvPr>
          <p:cNvSpPr txBox="1"/>
          <p:nvPr/>
        </p:nvSpPr>
        <p:spPr>
          <a:xfrm>
            <a:off x="5106385" y="4985754"/>
            <a:ext cx="3641734" cy="1323439"/>
          </a:xfrm>
          <a:prstGeom prst="rect">
            <a:avLst/>
          </a:prstGeom>
          <a:noFill/>
        </p:spPr>
        <p:txBody>
          <a:bodyPr wrap="square">
            <a:spAutoFit/>
          </a:bodyPr>
          <a:lstStyle/>
          <a:p>
            <a:pPr algn="ctr"/>
            <a:r>
              <a:rPr lang="en-US" sz="2000" dirty="0">
                <a:solidFill>
                  <a:schemeClr val="tx1"/>
                </a:solidFill>
                <a:latin typeface="Product Sans" panose="020B0403030502040203" pitchFamily="34" charset="0"/>
                <a:ea typeface="Open Sans" pitchFamily="2" charset="0"/>
                <a:cs typeface="Open Sans" pitchFamily="2" charset="0"/>
              </a:rPr>
              <a:t>216 SPIs used as basis for linear support vector machine (SVM) classifier, with cross-validated accuracy reported</a:t>
            </a:r>
            <a:endParaRPr lang="en-AU" sz="2000" dirty="0">
              <a:solidFill>
                <a:schemeClr val="tx1"/>
              </a:solidFill>
              <a:latin typeface="Product Sans" panose="020B0403030502040203" pitchFamily="34" charset="0"/>
              <a:ea typeface="Open Sans" pitchFamily="2" charset="0"/>
              <a:cs typeface="Open Sans" pitchFamily="2" charset="0"/>
            </a:endParaRPr>
          </a:p>
        </p:txBody>
      </p:sp>
      <p:sp>
        <p:nvSpPr>
          <p:cNvPr id="15" name="TextBox 14">
            <a:extLst>
              <a:ext uri="{FF2B5EF4-FFF2-40B4-BE49-F238E27FC236}">
                <a16:creationId xmlns:a16="http://schemas.microsoft.com/office/drawing/2014/main" id="{38BACAF3-14D1-4146-ADFE-57DE0DF8E82F}"/>
              </a:ext>
            </a:extLst>
          </p:cNvPr>
          <p:cNvSpPr txBox="1"/>
          <p:nvPr/>
        </p:nvSpPr>
        <p:spPr>
          <a:xfrm>
            <a:off x="8699210" y="4996319"/>
            <a:ext cx="3139081" cy="1077218"/>
          </a:xfrm>
          <a:prstGeom prst="rect">
            <a:avLst/>
          </a:prstGeom>
          <a:noFill/>
        </p:spPr>
        <p:txBody>
          <a:bodyPr wrap="square">
            <a:spAutoFit/>
          </a:bodyPr>
          <a:lstStyle/>
          <a:p>
            <a:pPr algn="ctr"/>
            <a:r>
              <a:rPr lang="en-US" sz="2000" dirty="0">
                <a:solidFill>
                  <a:schemeClr val="tx1"/>
                </a:solidFill>
                <a:latin typeface="Product Sans" panose="020B0403030502040203" pitchFamily="34" charset="0"/>
                <a:ea typeface="Open Sans" pitchFamily="2" charset="0"/>
                <a:cs typeface="Open Sans" pitchFamily="2" charset="0"/>
              </a:rPr>
              <a:t>Zoom in on high-performing SPIs like Kendall’s </a:t>
            </a:r>
            <a:r>
              <a:rPr lang="en-US" sz="2400" dirty="0">
                <a:latin typeface="Product Sans" panose="020B0403030502040203" pitchFamily="34" charset="0"/>
              </a:rPr>
              <a:t>τ</a:t>
            </a:r>
            <a:endParaRPr lang="en-AU" sz="2000" dirty="0">
              <a:solidFill>
                <a:schemeClr val="tx1"/>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11580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E9128-C8ED-4D3B-9081-46DBFE94E9F5}"/>
              </a:ext>
            </a:extLst>
          </p:cNvPr>
          <p:cNvSpPr>
            <a:spLocks noGrp="1"/>
          </p:cNvSpPr>
          <p:nvPr>
            <p:ph type="title"/>
          </p:nvPr>
        </p:nvSpPr>
        <p:spPr>
          <a:xfrm>
            <a:off x="865443" y="111417"/>
            <a:ext cx="10515600" cy="972891"/>
          </a:xfrm>
        </p:spPr>
        <p:txBody>
          <a:bodyPr>
            <a:normAutofit/>
          </a:bodyPr>
          <a:lstStyle/>
          <a:p>
            <a:pPr algn="ctr"/>
            <a:r>
              <a:rPr lang="en-US" sz="4000" dirty="0">
                <a:latin typeface="Product Sans" panose="020B0403030502040203" pitchFamily="34" charset="0"/>
              </a:rPr>
              <a:t>Applying </a:t>
            </a:r>
            <a:r>
              <a:rPr lang="en-US" sz="4000" dirty="0" err="1">
                <a:latin typeface="Product Sans" panose="020B0403030502040203" pitchFamily="34" charset="0"/>
              </a:rPr>
              <a:t>pyspi</a:t>
            </a:r>
            <a:r>
              <a:rPr lang="en-US" sz="4000" dirty="0">
                <a:latin typeface="Product Sans" panose="020B0403030502040203" pitchFamily="34" charset="0"/>
              </a:rPr>
              <a:t> to BOLD fMRI time-series data</a:t>
            </a:r>
            <a:endParaRPr lang="en-AU" sz="4000" dirty="0">
              <a:latin typeface="Product Sans" panose="020B0403030502040203" pitchFamily="34" charset="0"/>
            </a:endParaRPr>
          </a:p>
        </p:txBody>
      </p:sp>
      <p:pic>
        <p:nvPicPr>
          <p:cNvPr id="2050" name="Picture 2" descr="University of California, Los Angeles - Wikipedia">
            <a:extLst>
              <a:ext uri="{FF2B5EF4-FFF2-40B4-BE49-F238E27FC236}">
                <a16:creationId xmlns:a16="http://schemas.microsoft.com/office/drawing/2014/main" id="{F96B3941-CBB6-4558-939C-846505F22D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314" y="1421779"/>
            <a:ext cx="1780072" cy="178007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17EA323-E903-47F4-A779-3073855C6B15}"/>
              </a:ext>
            </a:extLst>
          </p:cNvPr>
          <p:cNvSpPr txBox="1"/>
          <p:nvPr/>
        </p:nvSpPr>
        <p:spPr>
          <a:xfrm>
            <a:off x="2952969" y="1231680"/>
            <a:ext cx="8793267" cy="4832092"/>
          </a:xfrm>
          <a:prstGeom prst="rect">
            <a:avLst/>
          </a:prstGeom>
          <a:noFill/>
        </p:spPr>
        <p:txBody>
          <a:bodyPr wrap="square">
            <a:spAutoFit/>
          </a:bodyPr>
          <a:lstStyle/>
          <a:p>
            <a:r>
              <a:rPr lang="en-AU" sz="2200" b="1" dirty="0">
                <a:latin typeface="Product Sans" panose="020B0403030502040203" pitchFamily="34" charset="0"/>
              </a:rPr>
              <a:t>Tutorial data</a:t>
            </a:r>
            <a:r>
              <a:rPr lang="en-AU" sz="2200" dirty="0">
                <a:latin typeface="Product Sans" panose="020B0403030502040203" pitchFamily="34" charset="0"/>
              </a:rPr>
              <a:t>: one participant from the UCLA Consortium for Neuropsychiatric Phenomics LA5c Study</a:t>
            </a:r>
            <a:r>
              <a:rPr lang="en-AU" sz="2200" baseline="30000" dirty="0">
                <a:latin typeface="Product Sans" panose="020B0403030502040203" pitchFamily="34" charset="0"/>
              </a:rPr>
              <a:t>1</a:t>
            </a:r>
            <a:endParaRPr lang="en-AU" sz="2200" dirty="0">
              <a:latin typeface="Product Sans" panose="020B0403030502040203" pitchFamily="34" charset="0"/>
            </a:endParaRPr>
          </a:p>
          <a:p>
            <a:pPr marL="342900" indent="-342900">
              <a:buFont typeface="Arial" panose="020B0604020202020204" pitchFamily="34" charset="0"/>
              <a:buChar char="•"/>
            </a:pPr>
            <a:r>
              <a:rPr lang="en-AU" sz="2200" dirty="0">
                <a:latin typeface="Product Sans" panose="020B0403030502040203" pitchFamily="34" charset="0"/>
              </a:rPr>
              <a:t>Data is split up into 4 sets of 4 brain regions, each of which has 152 time points (fMRI frames)</a:t>
            </a:r>
          </a:p>
          <a:p>
            <a:pPr marL="342900" indent="-342900">
              <a:buFont typeface="Arial" panose="020B0604020202020204" pitchFamily="34" charset="0"/>
              <a:buChar char="•"/>
            </a:pPr>
            <a:endParaRPr lang="en-AU" sz="2200" dirty="0">
              <a:latin typeface="Product Sans" panose="020B0403030502040203" pitchFamily="34" charset="0"/>
            </a:endParaRPr>
          </a:p>
          <a:p>
            <a:r>
              <a:rPr lang="en-AU" sz="2200" dirty="0">
                <a:latin typeface="Product Sans" panose="020B0403030502040203" pitchFamily="34" charset="0"/>
              </a:rPr>
              <a:t>We will go through:</a:t>
            </a:r>
          </a:p>
          <a:p>
            <a:pPr marL="342900" indent="-342900">
              <a:buFont typeface="Arial" panose="020B0604020202020204" pitchFamily="34" charset="0"/>
              <a:buChar char="•"/>
            </a:pPr>
            <a:r>
              <a:rPr lang="en-AU" sz="2200" dirty="0">
                <a:latin typeface="Product Sans" panose="020B0403030502040203" pitchFamily="34" charset="0"/>
              </a:rPr>
              <a:t>Preparing our multivariate time-series data to be in the right format</a:t>
            </a:r>
          </a:p>
          <a:p>
            <a:pPr marL="342900" indent="-342900">
              <a:buFont typeface="Arial" panose="020B0604020202020204" pitchFamily="34" charset="0"/>
              <a:buChar char="•"/>
            </a:pPr>
            <a:r>
              <a:rPr lang="en-AU" sz="2200" dirty="0">
                <a:latin typeface="Product Sans" panose="020B0403030502040203" pitchFamily="34" charset="0"/>
              </a:rPr>
              <a:t>Visualizing the raw time-series data</a:t>
            </a:r>
          </a:p>
          <a:p>
            <a:pPr marL="342900" indent="-342900">
              <a:buFont typeface="Arial" panose="020B0604020202020204" pitchFamily="34" charset="0"/>
              <a:buChar char="•"/>
            </a:pPr>
            <a:r>
              <a:rPr lang="en-AU" sz="2200" dirty="0">
                <a:latin typeface="Product Sans" panose="020B0403030502040203" pitchFamily="34" charset="0"/>
              </a:rPr>
              <a:t>Running </a:t>
            </a:r>
            <a:r>
              <a:rPr lang="en-AU" sz="2200" dirty="0" err="1">
                <a:latin typeface="Product Sans" panose="020B0403030502040203" pitchFamily="34" charset="0"/>
              </a:rPr>
              <a:t>pyspi</a:t>
            </a:r>
            <a:r>
              <a:rPr lang="en-AU" sz="2200" dirty="0">
                <a:latin typeface="Product Sans" panose="020B0403030502040203" pitchFamily="34" charset="0"/>
              </a:rPr>
              <a:t> on our four datasets</a:t>
            </a:r>
          </a:p>
          <a:p>
            <a:pPr marL="342900" indent="-342900">
              <a:buFont typeface="Arial" panose="020B0604020202020204" pitchFamily="34" charset="0"/>
              <a:buChar char="•"/>
            </a:pPr>
            <a:r>
              <a:rPr lang="en-AU" sz="2200" dirty="0">
                <a:latin typeface="Product Sans" panose="020B0403030502040203" pitchFamily="34" charset="0"/>
              </a:rPr>
              <a:t>Extracting the resulting SPIs and combining them across the 4 sets</a:t>
            </a:r>
          </a:p>
          <a:p>
            <a:pPr marL="342900" indent="-342900">
              <a:buFont typeface="Arial" panose="020B0604020202020204" pitchFamily="34" charset="0"/>
              <a:buChar char="•"/>
            </a:pPr>
            <a:r>
              <a:rPr lang="en-AU" sz="2200" dirty="0">
                <a:latin typeface="Product Sans" panose="020B0403030502040203" pitchFamily="34" charset="0"/>
              </a:rPr>
              <a:t>Visualizing our SPI output</a:t>
            </a:r>
          </a:p>
          <a:p>
            <a:pPr marL="342900" indent="-342900">
              <a:buFont typeface="Arial" panose="020B0604020202020204" pitchFamily="34" charset="0"/>
              <a:buChar char="•"/>
            </a:pPr>
            <a:endParaRPr lang="en-AU" sz="2200" dirty="0">
              <a:latin typeface="Product Sans" panose="020B0403030502040203" pitchFamily="34" charset="0"/>
            </a:endParaRPr>
          </a:p>
          <a:p>
            <a:r>
              <a:rPr lang="en-AU" sz="2200" dirty="0">
                <a:latin typeface="Product Sans" panose="020B0403030502040203" pitchFamily="34" charset="0"/>
              </a:rPr>
              <a:t>More in-depth tutorial: https://github.com/olivercliff/pyspi/blob/main/demos/tutorial.ipynb</a:t>
            </a:r>
          </a:p>
        </p:txBody>
      </p:sp>
      <p:pic>
        <p:nvPicPr>
          <p:cNvPr id="5" name="Picture 4" descr="What is Python Coding?">
            <a:extLst>
              <a:ext uri="{FF2B5EF4-FFF2-40B4-BE49-F238E27FC236}">
                <a16:creationId xmlns:a16="http://schemas.microsoft.com/office/drawing/2014/main" id="{82E64669-D5A7-4AF5-8DBE-D82955904E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996" t="20700" r="21352" b="19513"/>
          <a:stretch/>
        </p:blipFill>
        <p:spPr bwMode="auto">
          <a:xfrm>
            <a:off x="865441" y="3806728"/>
            <a:ext cx="1555631" cy="161324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779C11E-2606-45F3-A282-76E7944405EA}"/>
              </a:ext>
            </a:extLst>
          </p:cNvPr>
          <p:cNvSpPr txBox="1"/>
          <p:nvPr/>
        </p:nvSpPr>
        <p:spPr>
          <a:xfrm>
            <a:off x="427365" y="6428300"/>
            <a:ext cx="11583086" cy="338554"/>
          </a:xfrm>
          <a:prstGeom prst="rect">
            <a:avLst/>
          </a:prstGeom>
          <a:noFill/>
        </p:spPr>
        <p:txBody>
          <a:bodyPr wrap="square">
            <a:spAutoFit/>
          </a:bodyPr>
          <a:lstStyle/>
          <a:p>
            <a:pPr algn="ctr"/>
            <a:r>
              <a:rPr lang="en-US" sz="1600" baseline="30000" dirty="0">
                <a:solidFill>
                  <a:schemeClr val="tx1"/>
                </a:solidFill>
                <a:latin typeface="Product Sans" panose="020B0403030502040203" pitchFamily="34" charset="0"/>
                <a:ea typeface="Open Sans" pitchFamily="2" charset="0"/>
                <a:cs typeface="Open Sans" pitchFamily="2" charset="0"/>
              </a:rPr>
              <a:t>1</a:t>
            </a:r>
            <a:r>
              <a:rPr lang="en-US" sz="1600" dirty="0">
                <a:solidFill>
                  <a:schemeClr val="tx1"/>
                </a:solidFill>
                <a:latin typeface="Product Sans" panose="020B0403030502040203" pitchFamily="34" charset="0"/>
                <a:ea typeface="Open Sans" pitchFamily="2" charset="0"/>
                <a:cs typeface="Open Sans" pitchFamily="2" charset="0"/>
              </a:rPr>
              <a:t>Gorgolewski KJ et al. A Preprocessed consortium fo</a:t>
            </a:r>
            <a:r>
              <a:rPr lang="en-US" sz="1600" dirty="0">
                <a:latin typeface="Product Sans" panose="020B0403030502040203" pitchFamily="34" charset="0"/>
                <a:ea typeface="Open Sans" pitchFamily="2" charset="0"/>
                <a:cs typeface="Open Sans" pitchFamily="2" charset="0"/>
              </a:rPr>
              <a:t>r Neuropsychiatric Phenomics dataset. (2017).  </a:t>
            </a:r>
          </a:p>
        </p:txBody>
      </p:sp>
    </p:spTree>
    <p:extLst>
      <p:ext uri="{BB962C8B-B14F-4D97-AF65-F5344CB8AC3E}">
        <p14:creationId xmlns:p14="http://schemas.microsoft.com/office/powerpoint/2010/main" val="30982413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1292</TotalTime>
  <Words>1995</Words>
  <Application>Microsoft Office PowerPoint</Application>
  <PresentationFormat>Widescreen</PresentationFormat>
  <Paragraphs>149</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Product Sans</vt:lpstr>
      <vt:lpstr>Office Theme</vt:lpstr>
      <vt:lpstr>PowerPoint Presentation</vt:lpstr>
      <vt:lpstr>What are pairwise interactions?</vt:lpstr>
      <vt:lpstr>PowerPoint Presentation</vt:lpstr>
      <vt:lpstr>What else is out there?</vt:lpstr>
      <vt:lpstr>I pyspi with my little eye-spi…</vt:lpstr>
      <vt:lpstr>PowerPoint Presentation</vt:lpstr>
      <vt:lpstr>Let’s get pySPI running!</vt:lpstr>
      <vt:lpstr>Downstream application example: classifying actigraphy data</vt:lpstr>
      <vt:lpstr>Applying pyspi to BOLD fMRI time-series data</vt:lpstr>
      <vt:lpstr>Ways we’re improving pyspi accessibility</vt:lpstr>
      <vt:lpstr>Thank you! 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Annie Gilmore Bryant</dc:creator>
  <cp:lastModifiedBy>Annie Gilmore Bryant</cp:lastModifiedBy>
  <cp:revision>113</cp:revision>
  <dcterms:created xsi:type="dcterms:W3CDTF">2022-07-05T12:39:35Z</dcterms:created>
  <dcterms:modified xsi:type="dcterms:W3CDTF">2022-07-15T06:37:46Z</dcterms:modified>
</cp:coreProperties>
</file>